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  <Override PartName="/ppt/media/image9.jpeg" ContentType="image/jpeg"/>
  <Override PartName="/ppt/media/image10.jpeg" ContentType="image/jpeg"/>
  <Override PartName="/ppt/media/image11.jpeg" ContentType="image/jpeg"/>
  <Override PartName="/ppt/media/image12.jpeg" ContentType="image/jpeg"/>
  <Override PartName="/ppt/media/image13.jpeg" ContentType="image/jpeg"/>
  <Override PartName="/ppt/media/image14.jpeg" ContentType="image/jpeg"/>
  <Override PartName="/ppt/media/image15.jpeg" ContentType="image/jpeg"/>
  <Override PartName="/ppt/media/image16.jpeg" ContentType="image/jpeg"/>
  <Override PartName="/ppt/media/image17.jpeg" ContentType="image/jpeg"/>
  <Override PartName="/ppt/media/image18.jpeg" ContentType="image/jpeg"/>
  <Override PartName="/ppt/media/image19.jpeg" ContentType="image/jpeg"/>
  <Override PartName="/ppt/media/image20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</p:sldIdLst>
  <p:sldSz cx="10160000" cy="7620000"/>
  <p:notesSz cx="6858000" cy="9144000"/>
  <p:defaultTextStyle>
    <a:lvl1pPr>
      <a:defRPr sz="1400">
        <a:latin typeface="Arial"/>
        <a:ea typeface="Arial"/>
        <a:cs typeface="Arial"/>
        <a:sym typeface="Arial"/>
      </a:defRPr>
    </a:lvl1pPr>
    <a:lvl2pPr>
      <a:defRPr sz="1400">
        <a:latin typeface="Arial"/>
        <a:ea typeface="Arial"/>
        <a:cs typeface="Arial"/>
        <a:sym typeface="Arial"/>
      </a:defRPr>
    </a:lvl2pPr>
    <a:lvl3pPr>
      <a:defRPr sz="1400">
        <a:latin typeface="Arial"/>
        <a:ea typeface="Arial"/>
        <a:cs typeface="Arial"/>
        <a:sym typeface="Arial"/>
      </a:defRPr>
    </a:lvl3pPr>
    <a:lvl4pPr>
      <a:defRPr sz="1400">
        <a:latin typeface="Arial"/>
        <a:ea typeface="Arial"/>
        <a:cs typeface="Arial"/>
        <a:sym typeface="Arial"/>
      </a:defRPr>
    </a:lvl4pPr>
    <a:lvl5pPr>
      <a:defRPr sz="1400">
        <a:latin typeface="Arial"/>
        <a:ea typeface="Arial"/>
        <a:cs typeface="Arial"/>
        <a:sym typeface="Arial"/>
      </a:defRPr>
    </a:lvl5pPr>
    <a:lvl6pPr>
      <a:defRPr sz="1400">
        <a:latin typeface="Arial"/>
        <a:ea typeface="Arial"/>
        <a:cs typeface="Arial"/>
        <a:sym typeface="Arial"/>
      </a:defRPr>
    </a:lvl6pPr>
    <a:lvl7pPr>
      <a:defRPr sz="1400">
        <a:latin typeface="Arial"/>
        <a:ea typeface="Arial"/>
        <a:cs typeface="Arial"/>
        <a:sym typeface="Arial"/>
      </a:defRPr>
    </a:lvl7pPr>
    <a:lvl8pPr>
      <a:defRPr sz="1400">
        <a:latin typeface="Arial"/>
        <a:ea typeface="Arial"/>
        <a:cs typeface="Arial"/>
        <a:sym typeface="Arial"/>
      </a:defRPr>
    </a:lvl8pPr>
    <a:lvl9pPr>
      <a:defRPr sz="1400"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DCDCD"/>
          </a:solidFill>
        </a:fill>
      </a:tcStyle>
    </a:wholeTbl>
    <a:band2H>
      <a:tcTxStyle b="def" i="def"/>
      <a:tcStyle>
        <a:tcBdr/>
        <a:fill>
          <a:solidFill>
            <a:srgbClr val="E8E8E8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04040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04040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04040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8E8E8"/>
          </a:solidFill>
        </a:fill>
      </a:tcStyle>
    </a:wholeTbl>
    <a:band2H>
      <a:tcTxStyle b="def" i="def"/>
      <a:tcStyle>
        <a:tcBdr/>
        <a:fill>
          <a:solidFill>
            <a:srgbClr val="F4F4F4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0C0C0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0C0C0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0C0C0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EE5ED"/>
          </a:solidFill>
        </a:fill>
      </a:tcStyle>
    </a:wholeTbl>
    <a:band2H>
      <a:tcTxStyle b="def" i="def"/>
      <a:tcStyle>
        <a:tcBdr/>
        <a:fill>
          <a:solidFill>
            <a:srgbClr val="EFF3F6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DB7CF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DB7C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DB7CF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04040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04040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7" name="Shape 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>
            <p:ph type="title"/>
          </p:nvPr>
        </p:nvSpPr>
        <p:spPr>
          <a:xfrm>
            <a:off x="914400" y="3048000"/>
            <a:ext cx="8331200" cy="1524000"/>
          </a:xfrm>
          <a:prstGeom prst="rect">
            <a:avLst/>
          </a:prstGeom>
        </p:spPr>
        <p:txBody>
          <a:bodyPr/>
          <a:lstStyle>
            <a:lvl1pPr algn="ctr">
              <a:defRPr sz="4800"/>
            </a:lvl1pPr>
          </a:lstStyle>
          <a:p>
            <a:pPr lvl="0">
              <a:defRPr sz="1800"/>
            </a:pPr>
            <a:r>
              <a:rPr sz="4800"/>
              <a:t>Title Text</a:t>
            </a:r>
          </a:p>
        </p:txBody>
      </p:sp>
      <p:sp>
        <p:nvSpPr>
          <p:cNvPr id="7" name="Shape 7"/>
          <p:cNvSpPr/>
          <p:nvPr>
            <p:ph type="body" idx="1"/>
          </p:nvPr>
        </p:nvSpPr>
        <p:spPr>
          <a:xfrm>
            <a:off x="1828800" y="4572000"/>
            <a:ext cx="6502399" cy="2819400"/>
          </a:xfrm>
          <a:prstGeom prst="rect">
            <a:avLst/>
          </a:prstGeom>
        </p:spPr>
        <p:txBody>
          <a:bodyPr/>
          <a:lstStyle>
            <a:lvl1pPr algn="ctr">
              <a:defRPr sz="3200"/>
            </a:lvl1pPr>
            <a:lvl2pPr algn="ctr">
              <a:defRPr sz="3200"/>
            </a:lvl2pPr>
            <a:lvl3pPr algn="ctr">
              <a:defRPr sz="3200"/>
            </a:lvl3pPr>
            <a:lvl4pPr algn="ctr">
              <a:defRPr sz="3200"/>
            </a:lvl4pPr>
            <a:lvl5pPr algn="ctr"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10" name="Shape 1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600"/>
              <a:t>Body Level One</a:t>
            </a:r>
            <a:endParaRPr sz="2600"/>
          </a:p>
          <a:p>
            <a:pPr lvl="1">
              <a:defRPr sz="1800"/>
            </a:pPr>
            <a:r>
              <a:rPr sz="2600"/>
              <a:t>Body Level Two</a:t>
            </a:r>
            <a:endParaRPr sz="2600"/>
          </a:p>
          <a:p>
            <a:pPr lvl="2">
              <a:defRPr sz="1800"/>
            </a:pPr>
            <a:r>
              <a:rPr sz="2600"/>
              <a:t>Body Level Three</a:t>
            </a:r>
            <a:endParaRPr sz="2600"/>
          </a:p>
          <a:p>
            <a:pPr lvl="3">
              <a:defRPr sz="1800"/>
            </a:pPr>
            <a:r>
              <a:rPr sz="2600"/>
              <a:t>Body Level Four</a:t>
            </a:r>
            <a:endParaRPr sz="2600"/>
          </a:p>
          <a:p>
            <a:pPr lvl="4">
              <a:defRPr sz="1800"/>
            </a:pPr>
            <a:r>
              <a:rPr sz="26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13" name="Shape 13"/>
          <p:cNvSpPr/>
          <p:nvPr>
            <p:ph type="body" idx="1"/>
          </p:nvPr>
        </p:nvSpPr>
        <p:spPr>
          <a:xfrm>
            <a:off x="304800" y="1828800"/>
            <a:ext cx="4470399" cy="57912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600"/>
              <a:t>Body Level One</a:t>
            </a:r>
            <a:endParaRPr sz="2600"/>
          </a:p>
          <a:p>
            <a:pPr lvl="1">
              <a:defRPr sz="1800"/>
            </a:pPr>
            <a:r>
              <a:rPr sz="2600"/>
              <a:t>Body Level Two</a:t>
            </a:r>
            <a:endParaRPr sz="2600"/>
          </a:p>
          <a:p>
            <a:pPr lvl="2">
              <a:defRPr sz="1800"/>
            </a:pPr>
            <a:r>
              <a:rPr sz="2600"/>
              <a:t>Body Level Three</a:t>
            </a:r>
            <a:endParaRPr sz="2600"/>
          </a:p>
          <a:p>
            <a:pPr lvl="3">
              <a:defRPr sz="1800"/>
            </a:pPr>
            <a:r>
              <a:rPr sz="2600"/>
              <a:t>Body Level Four</a:t>
            </a:r>
            <a:endParaRPr sz="2600"/>
          </a:p>
          <a:p>
            <a:pPr lvl="4">
              <a:defRPr sz="1800"/>
            </a:pPr>
            <a:r>
              <a:rPr sz="26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>
            <p:ph type="body" idx="1"/>
          </p:nvPr>
        </p:nvSpPr>
        <p:spPr>
          <a:xfrm>
            <a:off x="304800" y="6705600"/>
            <a:ext cx="9550400" cy="914400"/>
          </a:xfrm>
          <a:prstGeom prst="rect">
            <a:avLst/>
          </a:prstGeom>
        </p:spPr>
        <p:txBody>
          <a:bodyPr/>
          <a:lstStyle>
            <a:lvl1pPr algn="ctr">
              <a:defRPr sz="3200"/>
            </a:lvl1pPr>
            <a:lvl2pPr algn="ctr">
              <a:defRPr sz="3200"/>
            </a:lvl2pPr>
            <a:lvl3pPr algn="ctr">
              <a:defRPr sz="3200"/>
            </a:lvl3pPr>
            <a:lvl4pPr algn="ctr">
              <a:defRPr sz="3200"/>
            </a:lvl4pPr>
            <a:lvl5pPr algn="ctr"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304800" y="304800"/>
            <a:ext cx="9550400" cy="1524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304800" y="1828800"/>
            <a:ext cx="9550400" cy="579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/>
          <a:lstStyle/>
          <a:p>
            <a:pPr lvl="0">
              <a:defRPr sz="1800"/>
            </a:pPr>
            <a:r>
              <a:rPr sz="2600"/>
              <a:t>Body Level One</a:t>
            </a:r>
            <a:endParaRPr sz="2600"/>
          </a:p>
          <a:p>
            <a:pPr lvl="1">
              <a:defRPr sz="1800"/>
            </a:pPr>
            <a:r>
              <a:rPr sz="2600"/>
              <a:t>Body Level Two</a:t>
            </a:r>
            <a:endParaRPr sz="2600"/>
          </a:p>
          <a:p>
            <a:pPr lvl="2">
              <a:defRPr sz="1800"/>
            </a:pPr>
            <a:r>
              <a:rPr sz="2600"/>
              <a:t>Body Level Three</a:t>
            </a:r>
            <a:endParaRPr sz="2600"/>
          </a:p>
          <a:p>
            <a:pPr lvl="3">
              <a:defRPr sz="1800"/>
            </a:pPr>
            <a:r>
              <a:rPr sz="2600"/>
              <a:t>Body Level Four</a:t>
            </a:r>
            <a:endParaRPr sz="2600"/>
          </a:p>
          <a:p>
            <a:pPr lvl="4">
              <a:defRPr sz="1800"/>
            </a:pPr>
            <a:r>
              <a:rPr sz="26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</p:sldLayoutIdLst>
  <p:transition spd="med" advClick="1"/>
  <p:txStyles>
    <p:titleStyle>
      <a:lvl1pPr>
        <a:defRPr sz="4200">
          <a:latin typeface="Arial"/>
          <a:ea typeface="Arial"/>
          <a:cs typeface="Arial"/>
          <a:sym typeface="Arial"/>
        </a:defRPr>
      </a:lvl1pPr>
      <a:lvl2pPr>
        <a:defRPr sz="4200">
          <a:latin typeface="Arial"/>
          <a:ea typeface="Arial"/>
          <a:cs typeface="Arial"/>
          <a:sym typeface="Arial"/>
        </a:defRPr>
      </a:lvl2pPr>
      <a:lvl3pPr>
        <a:defRPr sz="4200">
          <a:latin typeface="Arial"/>
          <a:ea typeface="Arial"/>
          <a:cs typeface="Arial"/>
          <a:sym typeface="Arial"/>
        </a:defRPr>
      </a:lvl3pPr>
      <a:lvl4pPr>
        <a:defRPr sz="4200">
          <a:latin typeface="Arial"/>
          <a:ea typeface="Arial"/>
          <a:cs typeface="Arial"/>
          <a:sym typeface="Arial"/>
        </a:defRPr>
      </a:lvl4pPr>
      <a:lvl5pPr>
        <a:defRPr sz="4200">
          <a:latin typeface="Arial"/>
          <a:ea typeface="Arial"/>
          <a:cs typeface="Arial"/>
          <a:sym typeface="Arial"/>
        </a:defRPr>
      </a:lvl5pPr>
      <a:lvl6pPr>
        <a:defRPr sz="4200">
          <a:latin typeface="Arial"/>
          <a:ea typeface="Arial"/>
          <a:cs typeface="Arial"/>
          <a:sym typeface="Arial"/>
        </a:defRPr>
      </a:lvl6pPr>
      <a:lvl7pPr>
        <a:defRPr sz="4200">
          <a:latin typeface="Arial"/>
          <a:ea typeface="Arial"/>
          <a:cs typeface="Arial"/>
          <a:sym typeface="Arial"/>
        </a:defRPr>
      </a:lvl7pPr>
      <a:lvl8pPr>
        <a:defRPr sz="4200">
          <a:latin typeface="Arial"/>
          <a:ea typeface="Arial"/>
          <a:cs typeface="Arial"/>
          <a:sym typeface="Arial"/>
        </a:defRPr>
      </a:lvl8pPr>
      <a:lvl9pPr>
        <a:defRPr sz="4200">
          <a:latin typeface="Arial"/>
          <a:ea typeface="Arial"/>
          <a:cs typeface="Arial"/>
          <a:sym typeface="Arial"/>
        </a:defRPr>
      </a:lvl9pPr>
    </p:titleStyle>
    <p:bodyStyle>
      <a:lvl1pPr>
        <a:defRPr sz="2600">
          <a:latin typeface="Arial"/>
          <a:ea typeface="Arial"/>
          <a:cs typeface="Arial"/>
          <a:sym typeface="Arial"/>
        </a:defRPr>
      </a:lvl1pPr>
      <a:lvl2pPr>
        <a:defRPr sz="2600">
          <a:latin typeface="Arial"/>
          <a:ea typeface="Arial"/>
          <a:cs typeface="Arial"/>
          <a:sym typeface="Arial"/>
        </a:defRPr>
      </a:lvl2pPr>
      <a:lvl3pPr>
        <a:defRPr sz="2600">
          <a:latin typeface="Arial"/>
          <a:ea typeface="Arial"/>
          <a:cs typeface="Arial"/>
          <a:sym typeface="Arial"/>
        </a:defRPr>
      </a:lvl3pPr>
      <a:lvl4pPr>
        <a:defRPr sz="2600">
          <a:latin typeface="Arial"/>
          <a:ea typeface="Arial"/>
          <a:cs typeface="Arial"/>
          <a:sym typeface="Arial"/>
        </a:defRPr>
      </a:lvl4pPr>
      <a:lvl5pPr>
        <a:defRPr sz="2600">
          <a:latin typeface="Arial"/>
          <a:ea typeface="Arial"/>
          <a:cs typeface="Arial"/>
          <a:sym typeface="Arial"/>
        </a:defRPr>
      </a:lvl5pPr>
      <a:lvl6pPr>
        <a:defRPr sz="2600">
          <a:latin typeface="Arial"/>
          <a:ea typeface="Arial"/>
          <a:cs typeface="Arial"/>
          <a:sym typeface="Arial"/>
        </a:defRPr>
      </a:lvl6pPr>
      <a:lvl7pPr>
        <a:defRPr sz="2600">
          <a:latin typeface="Arial"/>
          <a:ea typeface="Arial"/>
          <a:cs typeface="Arial"/>
          <a:sym typeface="Arial"/>
        </a:defRPr>
      </a:lvl7pPr>
      <a:lvl8pPr>
        <a:defRPr sz="2600">
          <a:latin typeface="Arial"/>
          <a:ea typeface="Arial"/>
          <a:cs typeface="Arial"/>
          <a:sym typeface="Arial"/>
        </a:defRPr>
      </a:lvl8pPr>
      <a:lvl9pPr>
        <a:defRPr sz="2600">
          <a:latin typeface="Arial"/>
          <a:ea typeface="Arial"/>
          <a:cs typeface="Arial"/>
          <a:sym typeface="Arial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gif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Relationship Id="rId3" Type="http://schemas.openxmlformats.org/officeDocument/2006/relationships/image" Target="../media/image4.jpeg"/><Relationship Id="rId4" Type="http://schemas.openxmlformats.org/officeDocument/2006/relationships/image" Target="../media/image5.jpe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Relationship Id="rId3" Type="http://schemas.openxmlformats.org/officeDocument/2006/relationships/image" Target="../media/image6.jpe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Relationship Id="rId3" Type="http://schemas.openxmlformats.org/officeDocument/2006/relationships/image" Target="../media/image7.jpeg"/><Relationship Id="rId4" Type="http://schemas.openxmlformats.org/officeDocument/2006/relationships/image" Target="../media/image8.jpeg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9.jpeg"/><Relationship Id="rId4" Type="http://schemas.openxmlformats.org/officeDocument/2006/relationships/image" Target="../media/image10.jpeg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11.jpeg"/><Relationship Id="rId4" Type="http://schemas.openxmlformats.org/officeDocument/2006/relationships/image" Target="../media/image12.jpeg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13.jpeg"/><Relationship Id="rId4" Type="http://schemas.openxmlformats.org/officeDocument/2006/relationships/image" Target="../media/image14.jpeg"/><Relationship Id="rId5" Type="http://schemas.openxmlformats.org/officeDocument/2006/relationships/image" Target="../media/image15.jpeg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gif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Relationship Id="rId3" Type="http://schemas.openxmlformats.org/officeDocument/2006/relationships/image" Target="../media/image1.jpeg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16.jpeg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17.jpeg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18.jpeg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19.jpeg"/><Relationship Id="rId4" Type="http://schemas.openxmlformats.org/officeDocument/2006/relationships/image" Target="../media/image20.jpe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Relationship Id="rId3" Type="http://schemas.openxmlformats.org/officeDocument/2006/relationships/image" Target="../media/image3.jpe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www.youtube.com/watch?v=-dpBVtAbKJU" TargetMode="External"/><Relationship Id="rId3" Type="http://schemas.openxmlformats.org/officeDocument/2006/relationships/hyperlink" Target="https://www.youtube.com/watch?v=Ehx1P4adv6I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>
            <p:ph type="title"/>
          </p:nvPr>
        </p:nvSpPr>
        <p:spPr>
          <a:xfrm>
            <a:off x="906499" y="3038574"/>
            <a:ext cx="8399627" cy="1489476"/>
          </a:xfrm>
          <a:prstGeom prst="rect">
            <a:avLst/>
          </a:prstGeom>
        </p:spPr>
        <p:txBody>
          <a:bodyPr lIns="38100" tIns="38100" rIns="38100" bIns="38100">
            <a:normAutofit fontScale="100000" lnSpcReduction="0"/>
          </a:bodyPr>
          <a:lstStyle/>
          <a:p>
            <a:pPr lvl="0">
              <a:defRPr sz="1800"/>
            </a:pPr>
            <a:r>
              <a:rPr sz="4800"/>
              <a:t>Ch. 15 </a:t>
            </a:r>
            <a:endParaRPr sz="4800"/>
          </a:p>
          <a:p>
            <a:pPr lvl="0">
              <a:defRPr sz="1800"/>
            </a:pPr>
            <a:r>
              <a:rPr sz="4800"/>
              <a:t>Kinetic and Potential Energy</a:t>
            </a:r>
          </a:p>
        </p:txBody>
      </p:sp>
      <p:sp>
        <p:nvSpPr>
          <p:cNvPr id="20" name="Shape 20"/>
          <p:cNvSpPr/>
          <p:nvPr>
            <p:ph type="body" idx="1"/>
          </p:nvPr>
        </p:nvSpPr>
        <p:spPr>
          <a:xfrm>
            <a:off x="1828799" y="4572000"/>
            <a:ext cx="6578601" cy="990600"/>
          </a:xfrm>
          <a:prstGeom prst="rect">
            <a:avLst/>
          </a:prstGeom>
        </p:spPr>
        <p:txBody>
          <a:bodyPr lIns="38100" tIns="38100" rIns="38100" bIns="38100">
            <a:normAutofit fontScale="100000" lnSpcReduction="0"/>
          </a:bodyPr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>
            <p:ph type="title"/>
          </p:nvPr>
        </p:nvSpPr>
        <p:spPr>
          <a:xfrm>
            <a:off x="304800" y="304800"/>
            <a:ext cx="9550500" cy="9144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/>
            </a:pPr>
            <a:r>
              <a:rPr sz="4200"/>
              <a:t>Kinetic vs. Potential in Roller Coasters </a:t>
            </a:r>
          </a:p>
        </p:txBody>
      </p:sp>
      <p:sp>
        <p:nvSpPr>
          <p:cNvPr id="51" name="Shape 51"/>
          <p:cNvSpPr/>
          <p:nvPr>
            <p:ph type="body" idx="1"/>
          </p:nvPr>
        </p:nvSpPr>
        <p:spPr>
          <a:xfrm>
            <a:off x="304800" y="1828799"/>
            <a:ext cx="9550500" cy="5486401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/>
          </a:p>
        </p:txBody>
      </p:sp>
      <p:pic>
        <p:nvPicPr>
          <p:cNvPr id="52" name="image04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8623" y="1828799"/>
            <a:ext cx="9362752" cy="38338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>
            <p:ph type="title"/>
          </p:nvPr>
        </p:nvSpPr>
        <p:spPr>
          <a:xfrm>
            <a:off x="304800" y="304800"/>
            <a:ext cx="9550500" cy="9144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/>
            </a:pPr>
            <a:r>
              <a:rPr sz="4200"/>
              <a:t>Label each letter in Graph 2 with... </a:t>
            </a:r>
          </a:p>
        </p:txBody>
      </p:sp>
      <p:sp>
        <p:nvSpPr>
          <p:cNvPr id="55" name="Shape 55"/>
          <p:cNvSpPr/>
          <p:nvPr>
            <p:ph type="body" idx="1"/>
          </p:nvPr>
        </p:nvSpPr>
        <p:spPr>
          <a:xfrm>
            <a:off x="304800" y="1828799"/>
            <a:ext cx="9550500" cy="5486401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/>
            </a:pPr>
            <a:r>
              <a:rPr sz="2600"/>
              <a:t>KE &amp; PE with these numbers…</a:t>
            </a:r>
            <a:endParaRPr sz="2600"/>
          </a:p>
          <a:p>
            <a:pPr lvl="0">
              <a:defRPr sz="1800"/>
            </a:pPr>
            <a:r>
              <a:rPr sz="2600"/>
              <a:t>10,5, &amp; 0 J</a:t>
            </a:r>
          </a:p>
        </p:txBody>
      </p:sp>
      <p:pic>
        <p:nvPicPr>
          <p:cNvPr id="56" name="image00.gi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4800" y="2920609"/>
            <a:ext cx="7962450" cy="33028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type="title"/>
          </p:nvPr>
        </p:nvSpPr>
        <p:spPr>
          <a:xfrm>
            <a:off x="304799" y="304799"/>
            <a:ext cx="9626601" cy="990601"/>
          </a:xfrm>
          <a:prstGeom prst="rect">
            <a:avLst/>
          </a:prstGeom>
        </p:spPr>
        <p:txBody>
          <a:bodyPr lIns="38100" tIns="38100" rIns="38100" bIns="38100">
            <a:normAutofit fontScale="100000" lnSpcReduction="0"/>
          </a:bodyPr>
          <a:lstStyle/>
          <a:p>
            <a:pPr lvl="0">
              <a:defRPr sz="1800"/>
            </a:pPr>
            <a:r>
              <a:rPr sz="4200"/>
              <a:t>Energy and Mass</a:t>
            </a:r>
          </a:p>
        </p:txBody>
      </p:sp>
      <p:sp>
        <p:nvSpPr>
          <p:cNvPr id="59" name="Shape 59"/>
          <p:cNvSpPr/>
          <p:nvPr>
            <p:ph type="body" idx="1"/>
          </p:nvPr>
        </p:nvSpPr>
        <p:spPr>
          <a:xfrm>
            <a:off x="304799" y="1828800"/>
            <a:ext cx="9626601" cy="5562600"/>
          </a:xfrm>
          <a:prstGeom prst="rect">
            <a:avLst/>
          </a:prstGeom>
        </p:spPr>
        <p:txBody>
          <a:bodyPr lIns="38100" tIns="38100" rIns="38100" bIns="38100">
            <a:normAutofit fontScale="100000" lnSpcReduction="0"/>
          </a:bodyPr>
          <a:lstStyle/>
          <a:p>
            <a:pPr lvl="0">
              <a:defRPr sz="1800"/>
            </a:pPr>
            <a:r>
              <a:rPr sz="2600"/>
              <a:t>- energy and mass are basically different forms of the same thing and can be converted into one another.</a:t>
            </a:r>
            <a:endParaRPr sz="2600"/>
          </a:p>
          <a:p>
            <a:pPr lvl="0">
              <a:defRPr sz="1800"/>
            </a:pPr>
            <a:endParaRPr sz="2600"/>
          </a:p>
          <a:p>
            <a:pPr lvl="0">
              <a:defRPr sz="1800"/>
            </a:pPr>
            <a:r>
              <a:rPr sz="2600"/>
              <a:t>-Einstein made this famous with</a:t>
            </a:r>
            <a:endParaRPr sz="2600"/>
          </a:p>
          <a:p>
            <a:pPr lvl="0">
              <a:defRPr sz="1800"/>
            </a:pPr>
            <a:endParaRPr sz="2600"/>
          </a:p>
          <a:p>
            <a:pPr lvl="0">
              <a:defRPr sz="1800"/>
            </a:pPr>
            <a:r>
              <a:rPr sz="2600"/>
              <a:t>                E    =    m    c</a:t>
            </a:r>
            <a:r>
              <a:rPr baseline="30000" sz="2600"/>
              <a:t>2</a:t>
            </a:r>
            <a:endParaRPr baseline="30000" sz="2600"/>
          </a:p>
          <a:p>
            <a:pPr lvl="0">
              <a:defRPr sz="1800"/>
            </a:pPr>
            <a:endParaRPr baseline="30000" sz="2600"/>
          </a:p>
          <a:p>
            <a:pPr lvl="0">
              <a:defRPr sz="1800"/>
            </a:pPr>
            <a:r>
              <a:rPr baseline="30000" sz="2600"/>
              <a:t>       </a:t>
            </a:r>
            <a:r>
              <a:rPr sz="2600"/>
              <a:t>Energy=Mass x (speed of light)</a:t>
            </a:r>
            <a:r>
              <a:rPr baseline="30000" sz="2600"/>
              <a:t>2</a:t>
            </a:r>
            <a:endParaRPr baseline="30000" sz="2600"/>
          </a:p>
          <a:p>
            <a:pPr lvl="0">
              <a:defRPr sz="1800"/>
            </a:pPr>
            <a:endParaRPr baseline="30000" sz="2600"/>
          </a:p>
          <a:p>
            <a:pPr lvl="0">
              <a:defRPr sz="1800"/>
            </a:pPr>
            <a:r>
              <a:rPr sz="2200"/>
              <a:t>* a little bit of mass can turn into </a:t>
            </a:r>
            <a:endParaRPr sz="2200"/>
          </a:p>
          <a:p>
            <a:pPr lvl="0">
              <a:defRPr sz="1800"/>
            </a:pPr>
            <a:r>
              <a:rPr sz="2200"/>
              <a:t>massive amounts of energy.</a:t>
            </a:r>
          </a:p>
        </p:txBody>
      </p:sp>
      <p:pic>
        <p:nvPicPr>
          <p:cNvPr id="60" name="image15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673600" y="101600"/>
            <a:ext cx="1538026" cy="1662751"/>
          </a:xfrm>
          <a:prstGeom prst="rect">
            <a:avLst/>
          </a:prstGeom>
          <a:ln w="12700">
            <a:miter lim="400000"/>
          </a:ln>
        </p:spPr>
      </p:pic>
      <p:pic>
        <p:nvPicPr>
          <p:cNvPr id="61" name="image08.jp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893899" y="3352849"/>
            <a:ext cx="4175026" cy="395015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type="title"/>
          </p:nvPr>
        </p:nvSpPr>
        <p:spPr>
          <a:xfrm>
            <a:off x="304799" y="304799"/>
            <a:ext cx="9626601" cy="990601"/>
          </a:xfrm>
          <a:prstGeom prst="rect">
            <a:avLst/>
          </a:prstGeom>
        </p:spPr>
        <p:txBody>
          <a:bodyPr lIns="38100" tIns="38100" rIns="38100" bIns="38100">
            <a:normAutofit fontScale="100000" lnSpcReduction="0"/>
          </a:bodyPr>
          <a:lstStyle/>
          <a:p>
            <a:pPr lvl="0">
              <a:defRPr sz="1800"/>
            </a:pPr>
            <a:r>
              <a:rPr sz="4200"/>
              <a:t>Energy Conversions</a:t>
            </a:r>
          </a:p>
        </p:txBody>
      </p:sp>
      <p:sp>
        <p:nvSpPr>
          <p:cNvPr id="64" name="Shape 64"/>
          <p:cNvSpPr/>
          <p:nvPr>
            <p:ph type="body" idx="1"/>
          </p:nvPr>
        </p:nvSpPr>
        <p:spPr>
          <a:xfrm>
            <a:off x="304799" y="1828800"/>
            <a:ext cx="9626601" cy="5562600"/>
          </a:xfrm>
          <a:prstGeom prst="rect">
            <a:avLst/>
          </a:prstGeom>
        </p:spPr>
        <p:txBody>
          <a:bodyPr lIns="38100" tIns="38100" rIns="38100" bIns="38100">
            <a:normAutofit fontScale="100000" lnSpcReduction="0"/>
          </a:bodyPr>
          <a:lstStyle/>
          <a:p>
            <a:pPr lvl="0">
              <a:defRPr sz="1800"/>
            </a:pPr>
            <a:endParaRPr sz="2600"/>
          </a:p>
          <a:p>
            <a:pPr lvl="0">
              <a:defRPr sz="1800"/>
            </a:pPr>
            <a:r>
              <a:rPr sz="2600"/>
              <a:t>Energy can be converted from one form to another</a:t>
            </a:r>
            <a:endParaRPr sz="2600"/>
          </a:p>
          <a:p>
            <a:pPr lvl="0">
              <a:defRPr sz="1800"/>
            </a:pPr>
            <a:endParaRPr sz="2600"/>
          </a:p>
          <a:p>
            <a:pPr lvl="0">
              <a:defRPr sz="1800"/>
            </a:pPr>
            <a:endParaRPr sz="2600"/>
          </a:p>
          <a:p>
            <a:pPr lvl="0">
              <a:defRPr sz="1800"/>
            </a:pPr>
            <a:r>
              <a:rPr sz="2600"/>
              <a:t>Striking a Match --&gt; Match Lighting --&gt; Heating the Air</a:t>
            </a:r>
            <a:endParaRPr sz="2600"/>
          </a:p>
          <a:p>
            <a:pPr lvl="0">
              <a:defRPr sz="1800"/>
            </a:pPr>
            <a:endParaRPr sz="2600"/>
          </a:p>
          <a:p>
            <a:pPr lvl="0">
              <a:defRPr sz="1800"/>
            </a:pPr>
            <a:r>
              <a:rPr sz="2600"/>
              <a:t>Mechanical Energy--&gt; Chemical Energy--&gt; Thermal Energy</a:t>
            </a:r>
            <a:endParaRPr sz="2600"/>
          </a:p>
          <a:p>
            <a:pPr lvl="0">
              <a:defRPr sz="1800"/>
            </a:pPr>
            <a:endParaRPr sz="2600"/>
          </a:p>
          <a:p>
            <a:pPr lvl="0">
              <a:defRPr sz="1800"/>
            </a:pPr>
            <a:endParaRPr sz="2600"/>
          </a:p>
          <a:p>
            <a:pPr lvl="0">
              <a:defRPr sz="1800"/>
            </a:pPr>
            <a:r>
              <a:rPr sz="2600"/>
              <a:t>Law of Conservation of Energy- Energy can not be created or destroyed, only transferred from one form to another.</a:t>
            </a:r>
          </a:p>
        </p:txBody>
      </p:sp>
      <p:pic>
        <p:nvPicPr>
          <p:cNvPr id="65" name="image09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892800" y="203200"/>
            <a:ext cx="2577275" cy="19703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type="title"/>
          </p:nvPr>
        </p:nvSpPr>
        <p:spPr>
          <a:xfrm>
            <a:off x="304799" y="304799"/>
            <a:ext cx="9626601" cy="990601"/>
          </a:xfrm>
          <a:prstGeom prst="rect">
            <a:avLst/>
          </a:prstGeom>
        </p:spPr>
        <p:txBody>
          <a:bodyPr lIns="38100" tIns="38100" rIns="38100" bIns="38100">
            <a:normAutofit fontScale="100000" lnSpcReduction="0"/>
          </a:bodyPr>
          <a:lstStyle/>
          <a:p>
            <a:pPr lvl="0">
              <a:defRPr sz="1800"/>
            </a:pPr>
            <a:r>
              <a:rPr sz="4200"/>
              <a:t>Energy Resources    </a:t>
            </a:r>
          </a:p>
        </p:txBody>
      </p:sp>
      <p:sp>
        <p:nvSpPr>
          <p:cNvPr id="68" name="Shape 68"/>
          <p:cNvSpPr/>
          <p:nvPr>
            <p:ph type="body" idx="1"/>
          </p:nvPr>
        </p:nvSpPr>
        <p:spPr>
          <a:xfrm>
            <a:off x="304799" y="1828800"/>
            <a:ext cx="9626601" cy="5562600"/>
          </a:xfrm>
          <a:prstGeom prst="rect">
            <a:avLst/>
          </a:prstGeom>
        </p:spPr>
        <p:txBody>
          <a:bodyPr lIns="38100" tIns="38100" rIns="38100" bIns="38100">
            <a:normAutofit fontScale="100000" lnSpcReduction="0"/>
          </a:bodyPr>
          <a:lstStyle/>
          <a:p>
            <a:pPr lvl="0">
              <a:defRPr sz="1800"/>
            </a:pPr>
            <a:r>
              <a:rPr sz="2600"/>
              <a:t>How we get our energy</a:t>
            </a:r>
            <a:endParaRPr sz="2600"/>
          </a:p>
          <a:p>
            <a:pPr lvl="0">
              <a:defRPr sz="1800"/>
            </a:pPr>
            <a:endParaRPr sz="2600"/>
          </a:p>
          <a:p>
            <a:pPr lvl="0">
              <a:defRPr sz="1800"/>
            </a:pPr>
            <a:r>
              <a:rPr sz="2600"/>
              <a:t>Renewable Energy- energy that can be replaced in a relatively short period of time.</a:t>
            </a:r>
            <a:endParaRPr sz="2600"/>
          </a:p>
          <a:p>
            <a:pPr lvl="0">
              <a:defRPr sz="1800"/>
            </a:pPr>
            <a:endParaRPr sz="2600"/>
          </a:p>
          <a:p>
            <a:pPr lvl="0">
              <a:defRPr sz="1800"/>
            </a:pPr>
            <a:r>
              <a:rPr sz="2600"/>
              <a:t>Nonrenewable Energy- generally fossil fuels, can not be replenished at the rate that we are using them.</a:t>
            </a:r>
          </a:p>
        </p:txBody>
      </p:sp>
    </p:spTree>
  </p:cSld>
  <p:clrMapOvr>
    <a:masterClrMapping/>
  </p:clrMapOvr>
  <p:transition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type="title"/>
          </p:nvPr>
        </p:nvSpPr>
        <p:spPr>
          <a:xfrm>
            <a:off x="304799" y="304799"/>
            <a:ext cx="9626601" cy="990601"/>
          </a:xfrm>
          <a:prstGeom prst="rect">
            <a:avLst/>
          </a:prstGeom>
        </p:spPr>
        <p:txBody>
          <a:bodyPr lIns="38100" tIns="38100" rIns="38100" bIns="38100">
            <a:normAutofit fontScale="100000" lnSpcReduction="0"/>
          </a:bodyPr>
          <a:lstStyle>
            <a:lvl1pPr algn="ctr"/>
          </a:lstStyle>
          <a:p>
            <a:pPr lvl="0">
              <a:defRPr sz="1800"/>
            </a:pPr>
            <a:r>
              <a:rPr sz="4200"/>
              <a:t>Coal    </a:t>
            </a:r>
          </a:p>
        </p:txBody>
      </p:sp>
      <p:sp>
        <p:nvSpPr>
          <p:cNvPr id="71" name="Shape 71"/>
          <p:cNvSpPr/>
          <p:nvPr>
            <p:ph type="body" idx="1"/>
          </p:nvPr>
        </p:nvSpPr>
        <p:spPr>
          <a:xfrm>
            <a:off x="304799" y="1828800"/>
            <a:ext cx="9626601" cy="5562600"/>
          </a:xfrm>
          <a:prstGeom prst="rect">
            <a:avLst/>
          </a:prstGeom>
        </p:spPr>
        <p:txBody>
          <a:bodyPr lIns="38100" tIns="38100" rIns="38100" bIns="38100">
            <a:normAutofit fontScale="100000" lnSpcReduction="0"/>
          </a:bodyPr>
          <a:lstStyle/>
          <a:p>
            <a:pPr lvl="0" marL="428760" indent="-296115">
              <a:lnSpc>
                <a:spcPct val="108035"/>
              </a:lnSpc>
              <a:buClr>
                <a:srgbClr val="000000"/>
              </a:buClr>
              <a:buSzPct val="100357"/>
              <a:buFont typeface="Arial"/>
              <a:buChar char="●"/>
              <a:defRPr sz="1800"/>
            </a:pPr>
            <a:r>
              <a:rPr sz="3100"/>
              <a:t>Pros</a:t>
            </a:r>
            <a:endParaRPr sz="3100"/>
          </a:p>
          <a:p>
            <a:pPr lvl="1" marL="731855" indent="-165797">
              <a:lnSpc>
                <a:spcPct val="107812"/>
              </a:lnSpc>
              <a:spcBef>
                <a:spcPts val="400"/>
              </a:spcBef>
              <a:buClr>
                <a:srgbClr val="000000"/>
              </a:buClr>
              <a:buSzPct val="99378"/>
              <a:buFont typeface="Courier New"/>
              <a:buChar char="o"/>
              <a:defRPr sz="1800"/>
            </a:pPr>
            <a:r>
              <a:rPr sz="2200"/>
              <a:t>Cheap</a:t>
            </a:r>
            <a:endParaRPr sz="2200"/>
          </a:p>
          <a:p>
            <a:pPr lvl="1" marL="731855" indent="-165797">
              <a:lnSpc>
                <a:spcPct val="107812"/>
              </a:lnSpc>
              <a:spcBef>
                <a:spcPts val="400"/>
              </a:spcBef>
              <a:buClr>
                <a:srgbClr val="000000"/>
              </a:buClr>
              <a:buSzPct val="99378"/>
              <a:buFont typeface="Courier New"/>
              <a:buChar char="o"/>
              <a:defRPr sz="1800"/>
            </a:pPr>
            <a:r>
              <a:rPr sz="2200"/>
              <a:t>We can get it in the U.S.</a:t>
            </a:r>
            <a:endParaRPr sz="2200"/>
          </a:p>
          <a:p>
            <a:pPr lvl="1" marL="731855" indent="-165797">
              <a:lnSpc>
                <a:spcPct val="107812"/>
              </a:lnSpc>
              <a:spcBef>
                <a:spcPts val="400"/>
              </a:spcBef>
              <a:buClr>
                <a:srgbClr val="000000"/>
              </a:buClr>
              <a:buSzPct val="99378"/>
              <a:buFont typeface="Courier New"/>
              <a:buChar char="o"/>
              <a:defRPr sz="1800"/>
            </a:pPr>
            <a:r>
              <a:rPr sz="2200"/>
              <a:t>How we get most of our electricity in MI</a:t>
            </a:r>
            <a:endParaRPr sz="2200"/>
          </a:p>
          <a:p>
            <a:pPr lvl="0">
              <a:lnSpc>
                <a:spcPct val="108035"/>
              </a:lnSpc>
              <a:spcBef>
                <a:spcPts val="500"/>
              </a:spcBef>
              <a:defRPr sz="1800"/>
            </a:pPr>
            <a:endParaRPr sz="3100"/>
          </a:p>
          <a:p>
            <a:pPr lvl="0" marL="428760" indent="-296115">
              <a:lnSpc>
                <a:spcPct val="108035"/>
              </a:lnSpc>
              <a:spcBef>
                <a:spcPts val="500"/>
              </a:spcBef>
              <a:buClr>
                <a:srgbClr val="000000"/>
              </a:buClr>
              <a:buSzPct val="100357"/>
              <a:buFont typeface="Arial"/>
              <a:buChar char="●"/>
              <a:defRPr sz="1800"/>
            </a:pPr>
            <a:r>
              <a:rPr sz="3100"/>
              <a:t>Cons</a:t>
            </a:r>
            <a:endParaRPr sz="3100"/>
          </a:p>
          <a:p>
            <a:pPr lvl="1" marL="731855" indent="-165797">
              <a:lnSpc>
                <a:spcPct val="107812"/>
              </a:lnSpc>
              <a:spcBef>
                <a:spcPts val="400"/>
              </a:spcBef>
              <a:buClr>
                <a:srgbClr val="000000"/>
              </a:buClr>
              <a:buSzPct val="99378"/>
              <a:buFont typeface="Courier New"/>
              <a:buChar char="o"/>
              <a:defRPr sz="1800"/>
            </a:pPr>
            <a:r>
              <a:rPr sz="2200"/>
              <a:t>Dirty/pollution</a:t>
            </a:r>
            <a:endParaRPr sz="2200"/>
          </a:p>
          <a:p>
            <a:pPr lvl="1" marL="731855" indent="-165797">
              <a:lnSpc>
                <a:spcPct val="107812"/>
              </a:lnSpc>
              <a:spcBef>
                <a:spcPts val="400"/>
              </a:spcBef>
              <a:buClr>
                <a:srgbClr val="000000"/>
              </a:buClr>
              <a:buSzPct val="99378"/>
              <a:buFont typeface="Courier New"/>
              <a:buChar char="o"/>
              <a:defRPr sz="1800"/>
            </a:pPr>
            <a:r>
              <a:rPr sz="2200"/>
              <a:t>Mining is tough on environment</a:t>
            </a:r>
            <a:endParaRPr sz="2200"/>
          </a:p>
          <a:p>
            <a:pPr lvl="1" marL="731855" indent="-165797">
              <a:lnSpc>
                <a:spcPct val="107812"/>
              </a:lnSpc>
              <a:spcBef>
                <a:spcPts val="400"/>
              </a:spcBef>
              <a:buClr>
                <a:srgbClr val="000000"/>
              </a:buClr>
              <a:buSzPct val="99378"/>
              <a:buFont typeface="Courier New"/>
              <a:buChar char="o"/>
              <a:defRPr sz="1800"/>
            </a:pPr>
            <a:r>
              <a:rPr sz="2200"/>
              <a:t>Nonrenewable</a:t>
            </a:r>
          </a:p>
        </p:txBody>
      </p:sp>
      <p:pic>
        <p:nvPicPr>
          <p:cNvPr id="72" name="image06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705600" y="101600"/>
            <a:ext cx="3289300" cy="2463775"/>
          </a:xfrm>
          <a:prstGeom prst="rect">
            <a:avLst/>
          </a:prstGeom>
          <a:ln w="12700">
            <a:miter lim="400000"/>
          </a:ln>
        </p:spPr>
      </p:pic>
      <p:pic>
        <p:nvPicPr>
          <p:cNvPr id="73" name="image10.jp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588000" y="4572000"/>
            <a:ext cx="4303625" cy="272057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title" idx="4294967295"/>
          </p:nvPr>
        </p:nvSpPr>
        <p:spPr>
          <a:xfrm>
            <a:off x="864299" y="728475"/>
            <a:ext cx="8507577" cy="1243874"/>
          </a:xfrm>
          <a:prstGeom prst="rect">
            <a:avLst/>
          </a:prstGeom>
        </p:spPr>
        <p:txBody>
          <a:bodyPr lIns="38100" tIns="38100" rIns="38100" bIns="38100" anchor="ctr">
            <a:normAutofit fontScale="100000" lnSpcReduction="0"/>
          </a:bodyPr>
          <a:lstStyle>
            <a:lvl1pPr algn="ctr">
              <a:lnSpc>
                <a:spcPct val="119886"/>
              </a:lnSpc>
              <a:defRPr sz="4800"/>
            </a:lvl1pPr>
          </a:lstStyle>
          <a:p>
            <a:pPr lvl="0">
              <a:defRPr sz="1800"/>
            </a:pPr>
            <a:r>
              <a:rPr sz="4800"/>
              <a:t>Oil</a:t>
            </a:r>
          </a:p>
        </p:txBody>
      </p:sp>
      <p:sp>
        <p:nvSpPr>
          <p:cNvPr id="76" name="Shape 76"/>
          <p:cNvSpPr/>
          <p:nvPr>
            <p:ph type="body" idx="4294967295"/>
          </p:nvPr>
        </p:nvSpPr>
        <p:spPr>
          <a:xfrm>
            <a:off x="864299" y="2252475"/>
            <a:ext cx="8507577" cy="4545875"/>
          </a:xfrm>
          <a:prstGeom prst="rect">
            <a:avLst/>
          </a:prstGeom>
        </p:spPr>
        <p:txBody>
          <a:bodyPr lIns="38100" tIns="38100" rIns="38100" bIns="38100">
            <a:normAutofit fontScale="100000" lnSpcReduction="0"/>
          </a:bodyPr>
          <a:lstStyle/>
          <a:p>
            <a:pPr lvl="0" marL="740154" indent="-643041" defTabSz="850391">
              <a:lnSpc>
                <a:spcPct val="119920"/>
              </a:lnSpc>
              <a:buClr>
                <a:srgbClr val="000000"/>
              </a:buClr>
              <a:buSzPct val="98765"/>
              <a:buFont typeface="Arial"/>
              <a:buChar char="●"/>
              <a:defRPr sz="1800"/>
            </a:pPr>
            <a:r>
              <a:rPr sz="3255"/>
              <a:t>Pros</a:t>
            </a:r>
            <a:endParaRPr sz="3255"/>
          </a:p>
          <a:p>
            <a:pPr lvl="1" marL="989123" indent="-511433" defTabSz="850391">
              <a:lnSpc>
                <a:spcPct val="120089"/>
              </a:lnSpc>
              <a:spcBef>
                <a:spcPts val="400"/>
              </a:spcBef>
              <a:buClr>
                <a:srgbClr val="000000"/>
              </a:buClr>
              <a:buSzPct val="100357"/>
              <a:buFont typeface="Courier New"/>
              <a:buChar char="o"/>
              <a:defRPr sz="1800"/>
            </a:pPr>
            <a:r>
              <a:rPr sz="2883"/>
              <a:t>Provide very high energy for the price and mass</a:t>
            </a:r>
            <a:endParaRPr sz="2883"/>
          </a:p>
          <a:p>
            <a:pPr lvl="1" marL="47244" indent="614172" defTabSz="850391">
              <a:lnSpc>
                <a:spcPct val="120089"/>
              </a:lnSpc>
              <a:spcBef>
                <a:spcPts val="400"/>
              </a:spcBef>
              <a:defRPr sz="1800"/>
            </a:pPr>
            <a:endParaRPr sz="2883"/>
          </a:p>
          <a:p>
            <a:pPr lvl="0" marL="740154" indent="-643041" defTabSz="850391">
              <a:lnSpc>
                <a:spcPct val="119920"/>
              </a:lnSpc>
              <a:spcBef>
                <a:spcPts val="500"/>
              </a:spcBef>
              <a:buClr>
                <a:srgbClr val="000000"/>
              </a:buClr>
              <a:buSzPct val="98765"/>
              <a:buFont typeface="Arial"/>
              <a:buChar char="●"/>
              <a:defRPr sz="1800"/>
            </a:pPr>
            <a:r>
              <a:rPr sz="3255"/>
              <a:t>Cons</a:t>
            </a:r>
            <a:endParaRPr sz="3255"/>
          </a:p>
          <a:p>
            <a:pPr lvl="1" marL="989123" indent="-511433" defTabSz="850391">
              <a:lnSpc>
                <a:spcPct val="120089"/>
              </a:lnSpc>
              <a:spcBef>
                <a:spcPts val="400"/>
              </a:spcBef>
              <a:buClr>
                <a:srgbClr val="000000"/>
              </a:buClr>
              <a:buSzPct val="100357"/>
              <a:buFont typeface="Courier New"/>
              <a:buChar char="o"/>
              <a:defRPr sz="1800"/>
            </a:pPr>
            <a:r>
              <a:rPr sz="2883"/>
              <a:t>Dirty/polluting</a:t>
            </a:r>
            <a:endParaRPr sz="2883"/>
          </a:p>
          <a:p>
            <a:pPr lvl="1" marL="989123" indent="-511433" defTabSz="850391">
              <a:lnSpc>
                <a:spcPct val="120089"/>
              </a:lnSpc>
              <a:spcBef>
                <a:spcPts val="400"/>
              </a:spcBef>
              <a:buClr>
                <a:srgbClr val="000000"/>
              </a:buClr>
              <a:buSzPct val="100357"/>
              <a:buFont typeface="Courier New"/>
              <a:buChar char="o"/>
              <a:defRPr sz="1800"/>
            </a:pPr>
            <a:r>
              <a:rPr sz="2883"/>
              <a:t>Nonrenewable</a:t>
            </a:r>
            <a:endParaRPr sz="2883"/>
          </a:p>
          <a:p>
            <a:pPr lvl="1" marL="989123" indent="-511433" defTabSz="850391">
              <a:lnSpc>
                <a:spcPct val="120089"/>
              </a:lnSpc>
              <a:spcBef>
                <a:spcPts val="400"/>
              </a:spcBef>
              <a:buClr>
                <a:srgbClr val="000000"/>
              </a:buClr>
              <a:buSzPct val="100357"/>
              <a:buFont typeface="Courier New"/>
              <a:buChar char="o"/>
              <a:defRPr sz="1800"/>
            </a:pPr>
            <a:r>
              <a:rPr sz="2883"/>
              <a:t>Not enough in this country to sustain our needs</a:t>
            </a:r>
          </a:p>
        </p:txBody>
      </p:sp>
      <p:pic>
        <p:nvPicPr>
          <p:cNvPr id="77" name="image11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705600" y="101600"/>
            <a:ext cx="2857500" cy="2857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8" name="image14.jp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213600" y="3454374"/>
            <a:ext cx="1954251" cy="297227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type="title" idx="4294967295"/>
          </p:nvPr>
        </p:nvSpPr>
        <p:spPr>
          <a:xfrm>
            <a:off x="864299" y="728475"/>
            <a:ext cx="8507577" cy="1243874"/>
          </a:xfrm>
          <a:prstGeom prst="rect">
            <a:avLst/>
          </a:prstGeom>
        </p:spPr>
        <p:txBody>
          <a:bodyPr lIns="38100" tIns="38100" rIns="38100" bIns="38100" anchor="ctr">
            <a:normAutofit fontScale="100000" lnSpcReduction="0"/>
          </a:bodyPr>
          <a:lstStyle>
            <a:lvl1pPr algn="ctr">
              <a:lnSpc>
                <a:spcPct val="119886"/>
              </a:lnSpc>
              <a:defRPr sz="4800"/>
            </a:lvl1pPr>
          </a:lstStyle>
          <a:p>
            <a:pPr lvl="0">
              <a:defRPr sz="1800"/>
            </a:pPr>
            <a:r>
              <a:rPr sz="4800"/>
              <a:t>Solar</a:t>
            </a:r>
          </a:p>
        </p:txBody>
      </p:sp>
      <p:sp>
        <p:nvSpPr>
          <p:cNvPr id="81" name="Shape 81"/>
          <p:cNvSpPr/>
          <p:nvPr>
            <p:ph type="body" idx="4294967295"/>
          </p:nvPr>
        </p:nvSpPr>
        <p:spPr>
          <a:xfrm>
            <a:off x="864299" y="2252475"/>
            <a:ext cx="4104901" cy="4545875"/>
          </a:xfrm>
          <a:prstGeom prst="rect">
            <a:avLst/>
          </a:prstGeom>
        </p:spPr>
        <p:txBody>
          <a:bodyPr lIns="38100" tIns="38100" rIns="38100" bIns="38100">
            <a:normAutofit fontScale="100000" lnSpcReduction="0"/>
          </a:bodyPr>
          <a:lstStyle/>
          <a:p>
            <a:pPr lvl="0" marL="682573" indent="-549928">
              <a:lnSpc>
                <a:spcPct val="108035"/>
              </a:lnSpc>
              <a:buClr>
                <a:srgbClr val="000000"/>
              </a:buClr>
              <a:buSzPct val="100357"/>
              <a:buFont typeface="Arial"/>
              <a:buChar char="●"/>
              <a:defRPr sz="1800"/>
            </a:pPr>
            <a:r>
              <a:rPr sz="3100"/>
              <a:t>Active/Solar Panels</a:t>
            </a:r>
            <a:endParaRPr sz="3100"/>
          </a:p>
          <a:p>
            <a:pPr lvl="1" marL="950685" indent="-408818">
              <a:lnSpc>
                <a:spcPct val="108035"/>
              </a:lnSpc>
              <a:spcBef>
                <a:spcPts val="400"/>
              </a:spcBef>
              <a:buClr>
                <a:srgbClr val="000000"/>
              </a:buClr>
              <a:buSzPct val="98765"/>
              <a:buFont typeface="Courier New"/>
              <a:buChar char="o"/>
              <a:defRPr sz="1800"/>
            </a:pPr>
            <a:r>
              <a:rPr sz="2600"/>
              <a:t>Cons</a:t>
            </a:r>
            <a:endParaRPr sz="2600"/>
          </a:p>
          <a:p>
            <a:pPr lvl="2" marL="1252663" indent="-301574">
              <a:lnSpc>
                <a:spcPct val="108124"/>
              </a:lnSpc>
              <a:spcBef>
                <a:spcPts val="300"/>
              </a:spcBef>
              <a:buClr>
                <a:srgbClr val="000000"/>
              </a:buClr>
              <a:buSzPct val="101010"/>
              <a:buFont typeface="Wingdings"/>
              <a:buChar char="▪"/>
              <a:defRPr sz="1800"/>
            </a:pPr>
            <a:r>
              <a:rPr sz="2200"/>
              <a:t>Only works when the sun is out</a:t>
            </a:r>
            <a:endParaRPr sz="2200"/>
          </a:p>
          <a:p>
            <a:pPr lvl="2" marL="1252663" indent="-301574">
              <a:lnSpc>
                <a:spcPct val="108124"/>
              </a:lnSpc>
              <a:spcBef>
                <a:spcPts val="300"/>
              </a:spcBef>
              <a:buClr>
                <a:srgbClr val="000000"/>
              </a:buClr>
              <a:buSzPct val="101010"/>
              <a:buFont typeface="Wingdings"/>
              <a:buChar char="▪"/>
              <a:defRPr sz="1800"/>
            </a:pPr>
            <a:r>
              <a:rPr sz="2200"/>
              <a:t>Not efficient</a:t>
            </a:r>
            <a:endParaRPr sz="2200"/>
          </a:p>
          <a:p>
            <a:pPr lvl="2" marL="1252663" indent="-301574">
              <a:lnSpc>
                <a:spcPct val="108124"/>
              </a:lnSpc>
              <a:spcBef>
                <a:spcPts val="300"/>
              </a:spcBef>
              <a:buClr>
                <a:srgbClr val="000000"/>
              </a:buClr>
              <a:buSzPct val="101010"/>
              <a:buFont typeface="Wingdings"/>
              <a:buChar char="▪"/>
              <a:defRPr sz="1800"/>
            </a:pPr>
            <a:r>
              <a:rPr sz="2200"/>
              <a:t>Doesn’t give as much energy as Fossil Fuels</a:t>
            </a:r>
            <a:endParaRPr sz="2200"/>
          </a:p>
          <a:p>
            <a:pPr lvl="1" marL="950685" indent="-408818">
              <a:lnSpc>
                <a:spcPct val="108035"/>
              </a:lnSpc>
              <a:spcBef>
                <a:spcPts val="400"/>
              </a:spcBef>
              <a:buClr>
                <a:srgbClr val="000000"/>
              </a:buClr>
              <a:buSzPct val="98765"/>
              <a:buFont typeface="Courier New"/>
              <a:buChar char="o"/>
              <a:defRPr sz="1800"/>
            </a:pPr>
            <a:r>
              <a:rPr sz="2600"/>
              <a:t>Pros</a:t>
            </a:r>
            <a:endParaRPr sz="2600"/>
          </a:p>
          <a:p>
            <a:pPr lvl="2" marL="1252663" indent="-301574">
              <a:lnSpc>
                <a:spcPct val="108124"/>
              </a:lnSpc>
              <a:spcBef>
                <a:spcPts val="300"/>
              </a:spcBef>
              <a:buClr>
                <a:srgbClr val="000000"/>
              </a:buClr>
              <a:buSzPct val="101010"/>
              <a:buFont typeface="Wingdings"/>
              <a:buChar char="▪"/>
              <a:defRPr sz="1800"/>
            </a:pPr>
            <a:r>
              <a:rPr sz="2200"/>
              <a:t>Clean/Renewable</a:t>
            </a:r>
          </a:p>
        </p:txBody>
      </p:sp>
      <p:sp>
        <p:nvSpPr>
          <p:cNvPr id="82" name="Shape 82"/>
          <p:cNvSpPr/>
          <p:nvPr/>
        </p:nvSpPr>
        <p:spPr>
          <a:xfrm>
            <a:off x="5266949" y="2252475"/>
            <a:ext cx="4104900" cy="49575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/>
          <a:p>
            <a:pPr lvl="0" marL="569685" indent="-408818">
              <a:lnSpc>
                <a:spcPct val="119790"/>
              </a:lnSpc>
              <a:buClr>
                <a:srgbClr val="000000"/>
              </a:buClr>
              <a:buSzPct val="98765"/>
              <a:buFont typeface="Arial"/>
              <a:buChar char="●"/>
              <a:defRPr sz="1800"/>
            </a:pPr>
            <a:r>
              <a:rPr sz="2600"/>
              <a:t>Passive-Water heating on roof, South facing homes, etc.</a:t>
            </a:r>
            <a:endParaRPr sz="2600"/>
          </a:p>
          <a:p>
            <a:pPr lvl="1" marL="871663" indent="-301574">
              <a:lnSpc>
                <a:spcPct val="120000"/>
              </a:lnSpc>
              <a:spcBef>
                <a:spcPts val="300"/>
              </a:spcBef>
              <a:buClr>
                <a:srgbClr val="000000"/>
              </a:buClr>
              <a:buSzPct val="101010"/>
              <a:buFont typeface="Courier New"/>
              <a:buChar char="o"/>
              <a:defRPr sz="1800"/>
            </a:pPr>
            <a:r>
              <a:rPr sz="2200"/>
              <a:t>Pros</a:t>
            </a:r>
            <a:endParaRPr sz="2200"/>
          </a:p>
          <a:p>
            <a:pPr lvl="2" marL="1219200" indent="-254000">
              <a:lnSpc>
                <a:spcPct val="120138"/>
              </a:lnSpc>
              <a:spcBef>
                <a:spcPts val="300"/>
              </a:spcBef>
              <a:buClr>
                <a:srgbClr val="000000"/>
              </a:buClr>
              <a:buSzPct val="100000"/>
              <a:buFont typeface="Wingdings"/>
              <a:buChar char="▪"/>
              <a:defRPr sz="1800"/>
            </a:pPr>
            <a:r>
              <a:rPr sz="2000"/>
              <a:t>Simple and easy</a:t>
            </a:r>
            <a:endParaRPr sz="2000"/>
          </a:p>
          <a:p>
            <a:pPr lvl="2" marL="1219200" indent="-254000">
              <a:lnSpc>
                <a:spcPct val="120138"/>
              </a:lnSpc>
              <a:spcBef>
                <a:spcPts val="300"/>
              </a:spcBef>
              <a:buClr>
                <a:srgbClr val="000000"/>
              </a:buClr>
              <a:buSzPct val="100000"/>
              <a:buFont typeface="Wingdings"/>
              <a:buChar char="▪"/>
              <a:defRPr sz="1800"/>
            </a:pPr>
            <a:r>
              <a:rPr sz="2000"/>
              <a:t>Cheap</a:t>
            </a:r>
            <a:endParaRPr sz="2000"/>
          </a:p>
          <a:p>
            <a:pPr lvl="2" marL="1219200" indent="-254000">
              <a:lnSpc>
                <a:spcPct val="120138"/>
              </a:lnSpc>
              <a:spcBef>
                <a:spcPts val="300"/>
              </a:spcBef>
              <a:buClr>
                <a:srgbClr val="000000"/>
              </a:buClr>
              <a:buSzPct val="100000"/>
              <a:buFont typeface="Wingdings"/>
              <a:buChar char="▪"/>
              <a:defRPr sz="1800"/>
            </a:pPr>
            <a:r>
              <a:rPr sz="2000"/>
              <a:t>Renewable</a:t>
            </a:r>
            <a:endParaRPr sz="2000"/>
          </a:p>
          <a:p>
            <a:pPr lvl="2" marL="50800" indent="1041400">
              <a:lnSpc>
                <a:spcPct val="120138"/>
              </a:lnSpc>
              <a:spcBef>
                <a:spcPts val="300"/>
              </a:spcBef>
              <a:defRPr sz="1800"/>
            </a:pPr>
            <a:endParaRPr sz="2000"/>
          </a:p>
          <a:p>
            <a:pPr lvl="1" marL="871663" indent="-301574">
              <a:lnSpc>
                <a:spcPct val="120000"/>
              </a:lnSpc>
              <a:spcBef>
                <a:spcPts val="300"/>
              </a:spcBef>
              <a:buClr>
                <a:srgbClr val="000000"/>
              </a:buClr>
              <a:buSzPct val="101010"/>
              <a:buFont typeface="Courier New"/>
              <a:buChar char="o"/>
              <a:defRPr sz="1800"/>
            </a:pPr>
            <a:r>
              <a:rPr sz="2200"/>
              <a:t>Cons</a:t>
            </a:r>
            <a:endParaRPr sz="2200"/>
          </a:p>
          <a:p>
            <a:pPr lvl="2" marL="1219200" indent="-254000">
              <a:lnSpc>
                <a:spcPct val="120138"/>
              </a:lnSpc>
              <a:spcBef>
                <a:spcPts val="300"/>
              </a:spcBef>
              <a:buClr>
                <a:srgbClr val="000000"/>
              </a:buClr>
              <a:buSzPct val="100000"/>
              <a:buFont typeface="Wingdings"/>
              <a:buChar char="▪"/>
              <a:defRPr sz="1800"/>
            </a:pPr>
            <a:r>
              <a:rPr sz="2000"/>
              <a:t>Won’t cover all needs</a:t>
            </a:r>
            <a:endParaRPr sz="2000"/>
          </a:p>
          <a:p>
            <a:pPr lvl="2" marL="1219200" indent="-254000">
              <a:lnSpc>
                <a:spcPct val="120138"/>
              </a:lnSpc>
              <a:spcBef>
                <a:spcPts val="300"/>
              </a:spcBef>
              <a:buClr>
                <a:srgbClr val="000000"/>
              </a:buClr>
              <a:buSzPct val="100000"/>
              <a:buFont typeface="Wingdings"/>
              <a:buChar char="▪"/>
              <a:defRPr sz="1800"/>
            </a:pPr>
            <a:r>
              <a:rPr sz="2000"/>
              <a:t>Only acts as a supplement</a:t>
            </a:r>
          </a:p>
        </p:txBody>
      </p:sp>
      <p:pic>
        <p:nvPicPr>
          <p:cNvPr id="83" name="image12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400800" y="203200"/>
            <a:ext cx="2686600" cy="2016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4" name="image07.jp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88125" y="203200"/>
            <a:ext cx="3471625" cy="183082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type="title" idx="4294967295"/>
          </p:nvPr>
        </p:nvSpPr>
        <p:spPr>
          <a:xfrm>
            <a:off x="826211" y="464825"/>
            <a:ext cx="8507702" cy="1787700"/>
          </a:xfrm>
          <a:prstGeom prst="rect">
            <a:avLst/>
          </a:prstGeom>
        </p:spPr>
        <p:txBody>
          <a:bodyPr lIns="38100" tIns="38100" rIns="38100" bIns="38100" anchor="ctr">
            <a:normAutofit fontScale="100000" lnSpcReduction="0"/>
          </a:bodyPr>
          <a:lstStyle>
            <a:lvl1pPr algn="ctr">
              <a:lnSpc>
                <a:spcPct val="119886"/>
              </a:lnSpc>
              <a:defRPr sz="4800"/>
            </a:lvl1pPr>
          </a:lstStyle>
          <a:p>
            <a:pPr lvl="0">
              <a:defRPr sz="1800"/>
            </a:pPr>
            <a:r>
              <a:rPr sz="4800"/>
              <a:t>Biomass-using the chemical energy stored in living things</a:t>
            </a:r>
          </a:p>
        </p:txBody>
      </p:sp>
      <p:sp>
        <p:nvSpPr>
          <p:cNvPr id="87" name="Shape 87"/>
          <p:cNvSpPr/>
          <p:nvPr>
            <p:ph type="body" idx="4294967295"/>
          </p:nvPr>
        </p:nvSpPr>
        <p:spPr>
          <a:xfrm>
            <a:off x="864299" y="2252475"/>
            <a:ext cx="8507577" cy="4545875"/>
          </a:xfrm>
          <a:prstGeom prst="rect">
            <a:avLst/>
          </a:prstGeom>
        </p:spPr>
        <p:txBody>
          <a:bodyPr lIns="38100" tIns="38100" rIns="38100" bIns="38100">
            <a:normAutofit fontScale="100000" lnSpcReduction="0"/>
          </a:bodyPr>
          <a:lstStyle/>
          <a:p>
            <a:pPr lvl="0" marL="795865" indent="-691442">
              <a:lnSpc>
                <a:spcPct val="119920"/>
              </a:lnSpc>
              <a:buClr>
                <a:srgbClr val="000000"/>
              </a:buClr>
              <a:buSzPct val="98765"/>
              <a:buFont typeface="Arial"/>
              <a:buChar char="●"/>
              <a:defRPr sz="1800"/>
            </a:pPr>
            <a:r>
              <a:rPr sz="3500"/>
              <a:t>Pros - energy can be produced locally</a:t>
            </a:r>
            <a:endParaRPr sz="3500"/>
          </a:p>
          <a:p>
            <a:pPr lvl="1" marL="889906" indent="-326872">
              <a:lnSpc>
                <a:spcPct val="120089"/>
              </a:lnSpc>
              <a:spcBef>
                <a:spcPts val="500"/>
              </a:spcBef>
              <a:buClr>
                <a:srgbClr val="000000"/>
              </a:buClr>
              <a:buSzPct val="101449"/>
              <a:buFont typeface="Courier New"/>
              <a:buChar char="o"/>
              <a:defRPr sz="1800"/>
            </a:pPr>
            <a:r>
              <a:rPr sz="2300"/>
              <a:t>Ex- burning wood, collecting methane from cow manure, ethanol from corn</a:t>
            </a:r>
            <a:endParaRPr sz="2300"/>
          </a:p>
          <a:p>
            <a:pPr lvl="0" marL="795865" indent="-691442">
              <a:lnSpc>
                <a:spcPct val="119920"/>
              </a:lnSpc>
              <a:spcBef>
                <a:spcPts val="600"/>
              </a:spcBef>
              <a:buClr>
                <a:srgbClr val="000000"/>
              </a:buClr>
              <a:buSzPct val="98765"/>
              <a:buFont typeface="Arial"/>
              <a:buChar char="●"/>
              <a:defRPr sz="1800"/>
            </a:pPr>
            <a:r>
              <a:rPr sz="3500"/>
              <a:t>Cons</a:t>
            </a:r>
            <a:endParaRPr sz="3500"/>
          </a:p>
          <a:p>
            <a:pPr lvl="1" marL="889906" indent="-326872">
              <a:lnSpc>
                <a:spcPct val="120089"/>
              </a:lnSpc>
              <a:spcBef>
                <a:spcPts val="500"/>
              </a:spcBef>
              <a:buClr>
                <a:srgbClr val="000000"/>
              </a:buClr>
              <a:buSzPct val="101449"/>
              <a:buFont typeface="Courier New"/>
              <a:buChar char="o"/>
              <a:defRPr sz="1800"/>
            </a:pPr>
            <a:r>
              <a:rPr sz="2300"/>
              <a:t>Takes more energy to make energy</a:t>
            </a:r>
          </a:p>
        </p:txBody>
      </p:sp>
      <p:pic>
        <p:nvPicPr>
          <p:cNvPr id="88" name="image13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050424" y="5420074"/>
            <a:ext cx="1330801" cy="1378276"/>
          </a:xfrm>
          <a:prstGeom prst="rect">
            <a:avLst/>
          </a:prstGeom>
          <a:ln w="12700">
            <a:miter lim="400000"/>
          </a:ln>
        </p:spPr>
      </p:pic>
      <p:pic>
        <p:nvPicPr>
          <p:cNvPr id="89" name="image20.jp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705600" y="5283200"/>
            <a:ext cx="3492500" cy="2324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90" name="image22.jpg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05475" y="5101625"/>
            <a:ext cx="2779374" cy="228469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type="title" idx="4294967295"/>
          </p:nvPr>
        </p:nvSpPr>
        <p:spPr>
          <a:xfrm>
            <a:off x="779624" y="559149"/>
            <a:ext cx="8507577" cy="2643374"/>
          </a:xfrm>
          <a:prstGeom prst="rect">
            <a:avLst/>
          </a:prstGeom>
        </p:spPr>
        <p:txBody>
          <a:bodyPr lIns="38100" tIns="38100" rIns="38100" bIns="38100" anchor="ctr">
            <a:normAutofit fontScale="100000" lnSpcReduction="0"/>
          </a:bodyPr>
          <a:lstStyle>
            <a:lvl1pPr algn="ctr">
              <a:lnSpc>
                <a:spcPct val="119886"/>
              </a:lnSpc>
              <a:defRPr sz="4800"/>
            </a:lvl1pPr>
          </a:lstStyle>
          <a:p>
            <a:pPr lvl="0">
              <a:defRPr sz="1800"/>
            </a:pPr>
            <a:r>
              <a:rPr sz="4800"/>
              <a:t>Hydroelectric-using dams to force water to turn a turbine to make electricity</a:t>
            </a:r>
          </a:p>
        </p:txBody>
      </p:sp>
      <p:sp>
        <p:nvSpPr>
          <p:cNvPr id="93" name="Shape 93"/>
          <p:cNvSpPr/>
          <p:nvPr>
            <p:ph type="body" idx="4294967295"/>
          </p:nvPr>
        </p:nvSpPr>
        <p:spPr>
          <a:xfrm>
            <a:off x="864299" y="2252475"/>
            <a:ext cx="8507577" cy="4545875"/>
          </a:xfrm>
          <a:prstGeom prst="rect">
            <a:avLst/>
          </a:prstGeom>
        </p:spPr>
        <p:txBody>
          <a:bodyPr lIns="38100" tIns="38100" rIns="38100" bIns="38100">
            <a:normAutofit fontScale="100000" lnSpcReduction="0"/>
          </a:bodyPr>
          <a:lstStyle/>
          <a:p>
            <a:pPr lvl="0">
              <a:defRPr sz="1800"/>
            </a:pPr>
            <a:endParaRPr sz="3500"/>
          </a:p>
          <a:p>
            <a:pPr lvl="0">
              <a:defRPr sz="1800"/>
            </a:pPr>
            <a:endParaRPr sz="3500"/>
          </a:p>
          <a:p>
            <a:pPr lvl="0" marL="795865" indent="-691442">
              <a:lnSpc>
                <a:spcPct val="119920"/>
              </a:lnSpc>
              <a:buClr>
                <a:srgbClr val="000000"/>
              </a:buClr>
              <a:buSzPct val="98765"/>
              <a:buFont typeface="Arial"/>
              <a:buChar char="●"/>
              <a:defRPr sz="1800"/>
            </a:pPr>
            <a:r>
              <a:rPr sz="3500"/>
              <a:t>Pros</a:t>
            </a:r>
            <a:endParaRPr sz="3500"/>
          </a:p>
          <a:p>
            <a:pPr lvl="1" marL="889906" indent="-326872">
              <a:lnSpc>
                <a:spcPct val="120089"/>
              </a:lnSpc>
              <a:spcBef>
                <a:spcPts val="500"/>
              </a:spcBef>
              <a:buClr>
                <a:srgbClr val="000000"/>
              </a:buClr>
              <a:buSzPct val="101449"/>
              <a:buFont typeface="Courier New"/>
              <a:buChar char="o"/>
              <a:defRPr sz="1800"/>
            </a:pPr>
            <a:r>
              <a:rPr sz="2300"/>
              <a:t>Renewable</a:t>
            </a:r>
            <a:endParaRPr sz="2300"/>
          </a:p>
          <a:p>
            <a:pPr lvl="1" marL="889906" indent="-326872">
              <a:lnSpc>
                <a:spcPct val="120089"/>
              </a:lnSpc>
              <a:spcBef>
                <a:spcPts val="500"/>
              </a:spcBef>
              <a:buClr>
                <a:srgbClr val="000000"/>
              </a:buClr>
              <a:buSzPct val="101449"/>
              <a:buFont typeface="Courier New"/>
              <a:buChar char="o"/>
              <a:defRPr sz="1800"/>
            </a:pPr>
            <a:r>
              <a:rPr sz="2300"/>
              <a:t>Clean, no fossil fuels</a:t>
            </a:r>
            <a:endParaRPr sz="2300"/>
          </a:p>
          <a:p>
            <a:pPr lvl="0" marL="795865" indent="-691442">
              <a:lnSpc>
                <a:spcPct val="119920"/>
              </a:lnSpc>
              <a:spcBef>
                <a:spcPts val="600"/>
              </a:spcBef>
              <a:buClr>
                <a:srgbClr val="000000"/>
              </a:buClr>
              <a:buSzPct val="98765"/>
              <a:buFont typeface="Arial"/>
              <a:buChar char="●"/>
              <a:defRPr sz="1800"/>
            </a:pPr>
            <a:r>
              <a:rPr sz="3500"/>
              <a:t>Cons</a:t>
            </a:r>
            <a:endParaRPr sz="3500"/>
          </a:p>
          <a:p>
            <a:pPr lvl="1" marL="889906" indent="-326872">
              <a:lnSpc>
                <a:spcPct val="120089"/>
              </a:lnSpc>
              <a:spcBef>
                <a:spcPts val="500"/>
              </a:spcBef>
              <a:buClr>
                <a:srgbClr val="000000"/>
              </a:buClr>
              <a:buSzPct val="101449"/>
              <a:buFont typeface="Courier New"/>
              <a:buChar char="o"/>
              <a:defRPr sz="1800"/>
            </a:pPr>
            <a:r>
              <a:rPr sz="2300"/>
              <a:t>Changes river ecology- fish, plants, people</a:t>
            </a:r>
          </a:p>
        </p:txBody>
      </p:sp>
      <p:pic>
        <p:nvPicPr>
          <p:cNvPr id="94" name="image21.gi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490700" y="3060724"/>
            <a:ext cx="3796500" cy="245105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>
            <p:ph type="title"/>
          </p:nvPr>
        </p:nvSpPr>
        <p:spPr>
          <a:xfrm>
            <a:off x="304799" y="304799"/>
            <a:ext cx="9626601" cy="990601"/>
          </a:xfrm>
          <a:prstGeom prst="rect">
            <a:avLst/>
          </a:prstGeom>
        </p:spPr>
        <p:txBody>
          <a:bodyPr lIns="38100" tIns="38100" rIns="38100" bIns="38100">
            <a:normAutofit fontScale="100000" lnSpcReduction="0"/>
          </a:bodyPr>
          <a:lstStyle/>
          <a:p>
            <a:pPr lvl="0">
              <a:defRPr sz="1800"/>
            </a:pPr>
            <a:r>
              <a:rPr sz="4200"/>
              <a:t>Energy    </a:t>
            </a:r>
          </a:p>
        </p:txBody>
      </p:sp>
      <p:sp>
        <p:nvSpPr>
          <p:cNvPr id="23" name="Shape 23"/>
          <p:cNvSpPr/>
          <p:nvPr>
            <p:ph type="body" idx="1"/>
          </p:nvPr>
        </p:nvSpPr>
        <p:spPr>
          <a:xfrm>
            <a:off x="304799" y="1828800"/>
            <a:ext cx="9626601" cy="5562600"/>
          </a:xfrm>
          <a:prstGeom prst="rect">
            <a:avLst/>
          </a:prstGeom>
        </p:spPr>
        <p:txBody>
          <a:bodyPr lIns="38100" tIns="38100" rIns="38100" bIns="38100">
            <a:normAutofit fontScale="100000" lnSpcReduction="0"/>
          </a:bodyPr>
          <a:lstStyle/>
          <a:p>
            <a:pPr lvl="0">
              <a:defRPr sz="1800"/>
            </a:pPr>
            <a:r>
              <a:rPr sz="2600"/>
              <a:t>- The ability to do work (force x distance)</a:t>
            </a:r>
            <a:endParaRPr sz="2600"/>
          </a:p>
          <a:p>
            <a:pPr lvl="0">
              <a:defRPr sz="1800"/>
            </a:pPr>
            <a:r>
              <a:rPr sz="2600"/>
              <a:t>- measured in Joules (J)</a:t>
            </a:r>
          </a:p>
        </p:txBody>
      </p:sp>
      <p:pic>
        <p:nvPicPr>
          <p:cNvPr id="24" name="image05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010400" y="1422375"/>
            <a:ext cx="2286000" cy="30480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type="title" idx="4294967295"/>
          </p:nvPr>
        </p:nvSpPr>
        <p:spPr>
          <a:xfrm>
            <a:off x="864299" y="728475"/>
            <a:ext cx="8507577" cy="1243874"/>
          </a:xfrm>
          <a:prstGeom prst="rect">
            <a:avLst/>
          </a:prstGeom>
        </p:spPr>
        <p:txBody>
          <a:bodyPr lIns="38100" tIns="38100" rIns="38100" bIns="38100" anchor="ctr">
            <a:normAutofit fontScale="100000" lnSpcReduction="0"/>
          </a:bodyPr>
          <a:lstStyle>
            <a:lvl1pPr algn="ctr">
              <a:lnSpc>
                <a:spcPct val="119886"/>
              </a:lnSpc>
              <a:defRPr sz="4800"/>
            </a:lvl1pPr>
          </a:lstStyle>
          <a:p>
            <a:pPr lvl="0">
              <a:defRPr sz="1800"/>
            </a:pPr>
            <a:r>
              <a:rPr sz="4800"/>
              <a:t>Wind</a:t>
            </a:r>
          </a:p>
        </p:txBody>
      </p:sp>
      <p:sp>
        <p:nvSpPr>
          <p:cNvPr id="97" name="Shape 97"/>
          <p:cNvSpPr/>
          <p:nvPr>
            <p:ph type="body" idx="4294967295"/>
          </p:nvPr>
        </p:nvSpPr>
        <p:spPr>
          <a:xfrm>
            <a:off x="864299" y="2252475"/>
            <a:ext cx="8507577" cy="4545875"/>
          </a:xfrm>
          <a:prstGeom prst="rect">
            <a:avLst/>
          </a:prstGeom>
        </p:spPr>
        <p:txBody>
          <a:bodyPr lIns="38100" tIns="38100" rIns="38100" bIns="38100">
            <a:normAutofit fontScale="100000" lnSpcReduction="0"/>
          </a:bodyPr>
          <a:lstStyle/>
          <a:p>
            <a:pPr lvl="0" marL="795865" indent="-691442">
              <a:lnSpc>
                <a:spcPct val="107812"/>
              </a:lnSpc>
              <a:buClr>
                <a:srgbClr val="000000"/>
              </a:buClr>
              <a:buSzPct val="98765"/>
              <a:buFont typeface="Arial"/>
              <a:buChar char="●"/>
              <a:defRPr sz="1800"/>
            </a:pPr>
            <a:r>
              <a:rPr sz="3500"/>
              <a:t>Pros</a:t>
            </a:r>
            <a:endParaRPr sz="3500"/>
          </a:p>
          <a:p>
            <a:pPr lvl="1" marL="1063573" indent="-549928">
              <a:lnSpc>
                <a:spcPct val="108035"/>
              </a:lnSpc>
              <a:spcBef>
                <a:spcPts val="500"/>
              </a:spcBef>
              <a:buClr>
                <a:srgbClr val="000000"/>
              </a:buClr>
              <a:buSzPct val="100357"/>
              <a:buFont typeface="Courier New"/>
              <a:buChar char="o"/>
              <a:defRPr sz="1800"/>
            </a:pPr>
            <a:r>
              <a:rPr sz="3100"/>
              <a:t>Renewable</a:t>
            </a:r>
            <a:endParaRPr sz="3100"/>
          </a:p>
          <a:p>
            <a:pPr lvl="1" marL="1063573" indent="-549928">
              <a:lnSpc>
                <a:spcPct val="108035"/>
              </a:lnSpc>
              <a:spcBef>
                <a:spcPts val="500"/>
              </a:spcBef>
              <a:buClr>
                <a:srgbClr val="000000"/>
              </a:buClr>
              <a:buSzPct val="100357"/>
              <a:buFont typeface="Courier New"/>
              <a:buChar char="o"/>
              <a:defRPr sz="1800"/>
            </a:pPr>
            <a:r>
              <a:rPr sz="3100"/>
              <a:t>Clean energy</a:t>
            </a:r>
            <a:endParaRPr sz="3100"/>
          </a:p>
          <a:p>
            <a:pPr lvl="1" marL="50800" indent="660400">
              <a:lnSpc>
                <a:spcPct val="108035"/>
              </a:lnSpc>
              <a:spcBef>
                <a:spcPts val="500"/>
              </a:spcBef>
              <a:defRPr sz="1800"/>
            </a:pPr>
            <a:endParaRPr sz="3100"/>
          </a:p>
          <a:p>
            <a:pPr lvl="0" marL="795865" indent="-691442">
              <a:lnSpc>
                <a:spcPct val="107812"/>
              </a:lnSpc>
              <a:spcBef>
                <a:spcPts val="600"/>
              </a:spcBef>
              <a:buClr>
                <a:srgbClr val="000000"/>
              </a:buClr>
              <a:buSzPct val="98765"/>
              <a:buFont typeface="Arial"/>
              <a:buChar char="●"/>
              <a:defRPr sz="1800"/>
            </a:pPr>
            <a:r>
              <a:rPr sz="3500"/>
              <a:t>Cons</a:t>
            </a:r>
            <a:endParaRPr sz="3500"/>
          </a:p>
          <a:p>
            <a:pPr lvl="1" marL="1063573" indent="-549928">
              <a:lnSpc>
                <a:spcPct val="108035"/>
              </a:lnSpc>
              <a:spcBef>
                <a:spcPts val="500"/>
              </a:spcBef>
              <a:buClr>
                <a:srgbClr val="000000"/>
              </a:buClr>
              <a:buSzPct val="100357"/>
              <a:buFont typeface="Courier New"/>
              <a:buChar char="o"/>
              <a:defRPr sz="1800"/>
            </a:pPr>
            <a:r>
              <a:rPr sz="3100"/>
              <a:t>High cost low yield</a:t>
            </a:r>
            <a:endParaRPr sz="3100"/>
          </a:p>
          <a:p>
            <a:pPr lvl="1" marL="1063573" indent="-549928">
              <a:lnSpc>
                <a:spcPct val="108035"/>
              </a:lnSpc>
              <a:spcBef>
                <a:spcPts val="500"/>
              </a:spcBef>
              <a:buClr>
                <a:srgbClr val="000000"/>
              </a:buClr>
              <a:buSzPct val="100357"/>
              <a:buFont typeface="Courier New"/>
              <a:buChar char="o"/>
              <a:defRPr sz="1800"/>
            </a:pPr>
            <a:r>
              <a:rPr sz="3100"/>
              <a:t>Only works in windy areas</a:t>
            </a:r>
            <a:endParaRPr sz="3100"/>
          </a:p>
          <a:p>
            <a:pPr lvl="1" marL="1063573" indent="-549928">
              <a:lnSpc>
                <a:spcPct val="108035"/>
              </a:lnSpc>
              <a:spcBef>
                <a:spcPts val="500"/>
              </a:spcBef>
              <a:buClr>
                <a:srgbClr val="000000"/>
              </a:buClr>
              <a:buSzPct val="100357"/>
              <a:buFont typeface="Courier New"/>
              <a:buChar char="o"/>
              <a:defRPr sz="1800"/>
            </a:pPr>
            <a:r>
              <a:rPr sz="3100"/>
              <a:t>Noisy/birds</a:t>
            </a:r>
          </a:p>
        </p:txBody>
      </p:sp>
      <p:pic>
        <p:nvPicPr>
          <p:cNvPr id="98" name="image17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486400" y="2133600"/>
            <a:ext cx="3289300" cy="246377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type="title" idx="4294967295"/>
          </p:nvPr>
        </p:nvSpPr>
        <p:spPr>
          <a:xfrm>
            <a:off x="864299" y="728475"/>
            <a:ext cx="8507577" cy="1243874"/>
          </a:xfrm>
          <a:prstGeom prst="rect">
            <a:avLst/>
          </a:prstGeom>
        </p:spPr>
        <p:txBody>
          <a:bodyPr lIns="38100" tIns="38100" rIns="38100" bIns="38100" anchor="ctr">
            <a:normAutofit fontScale="100000" lnSpcReduction="0"/>
          </a:bodyPr>
          <a:lstStyle>
            <a:lvl1pPr algn="ctr">
              <a:lnSpc>
                <a:spcPct val="119886"/>
              </a:lnSpc>
              <a:defRPr sz="4800"/>
            </a:lvl1pPr>
          </a:lstStyle>
          <a:p>
            <a:pPr lvl="0">
              <a:defRPr sz="1800"/>
            </a:pPr>
            <a:r>
              <a:rPr sz="4800"/>
              <a:t>Hydrogen Fuel Cells</a:t>
            </a:r>
          </a:p>
        </p:txBody>
      </p:sp>
      <p:sp>
        <p:nvSpPr>
          <p:cNvPr id="101" name="Shape 101"/>
          <p:cNvSpPr/>
          <p:nvPr>
            <p:ph type="body" idx="4294967295"/>
          </p:nvPr>
        </p:nvSpPr>
        <p:spPr>
          <a:xfrm>
            <a:off x="864299" y="2252475"/>
            <a:ext cx="8507577" cy="4545875"/>
          </a:xfrm>
          <a:prstGeom prst="rect">
            <a:avLst/>
          </a:prstGeom>
        </p:spPr>
        <p:txBody>
          <a:bodyPr lIns="38100" tIns="38100" rIns="38100" bIns="38100">
            <a:normAutofit fontScale="100000" lnSpcReduction="0"/>
          </a:bodyPr>
          <a:lstStyle/>
          <a:p>
            <a:pPr lvl="0" marL="771989" indent="-670699" defTabSz="886968">
              <a:lnSpc>
                <a:spcPct val="119920"/>
              </a:lnSpc>
              <a:buClr>
                <a:srgbClr val="000000"/>
              </a:buClr>
              <a:buSzPct val="98765"/>
              <a:buFont typeface="Arial"/>
              <a:buChar char="●"/>
              <a:defRPr sz="1800"/>
            </a:pPr>
            <a:r>
              <a:rPr sz="3395"/>
              <a:t>Pros</a:t>
            </a:r>
            <a:endParaRPr sz="3395"/>
          </a:p>
          <a:p>
            <a:pPr lvl="1" marL="1031666" indent="-533431" defTabSz="886968">
              <a:lnSpc>
                <a:spcPct val="120089"/>
              </a:lnSpc>
              <a:spcBef>
                <a:spcPts val="400"/>
              </a:spcBef>
              <a:buClr>
                <a:srgbClr val="000000"/>
              </a:buClr>
              <a:buSzPct val="100357"/>
              <a:buFont typeface="Courier New"/>
              <a:buChar char="o"/>
              <a:defRPr sz="1800"/>
            </a:pPr>
            <a:r>
              <a:rPr sz="3007"/>
              <a:t>Renewable</a:t>
            </a:r>
            <a:endParaRPr sz="3007"/>
          </a:p>
          <a:p>
            <a:pPr lvl="1" marL="1031666" indent="-533431" defTabSz="886968">
              <a:lnSpc>
                <a:spcPct val="120089"/>
              </a:lnSpc>
              <a:spcBef>
                <a:spcPts val="400"/>
              </a:spcBef>
              <a:buClr>
                <a:srgbClr val="000000"/>
              </a:buClr>
              <a:buSzPct val="100357"/>
              <a:buFont typeface="Courier New"/>
              <a:buChar char="o"/>
              <a:defRPr sz="1800"/>
            </a:pPr>
            <a:r>
              <a:rPr sz="3007"/>
              <a:t>Water is the waste product</a:t>
            </a:r>
            <a:endParaRPr sz="3007"/>
          </a:p>
          <a:p>
            <a:pPr lvl="1" marL="1031666" indent="-533431" defTabSz="886968">
              <a:lnSpc>
                <a:spcPct val="120089"/>
              </a:lnSpc>
              <a:spcBef>
                <a:spcPts val="400"/>
              </a:spcBef>
              <a:buClr>
                <a:srgbClr val="000000"/>
              </a:buClr>
              <a:buSzPct val="100357"/>
              <a:buFont typeface="Courier New"/>
              <a:buChar char="o"/>
              <a:defRPr sz="1800"/>
            </a:pPr>
            <a:r>
              <a:rPr sz="3007"/>
              <a:t>Fuel is Hydrogen, which is found everywhere</a:t>
            </a:r>
            <a:endParaRPr sz="3007"/>
          </a:p>
          <a:p>
            <a:pPr lvl="0" marL="771989" indent="-670699" defTabSz="886968">
              <a:lnSpc>
                <a:spcPct val="119920"/>
              </a:lnSpc>
              <a:spcBef>
                <a:spcPts val="500"/>
              </a:spcBef>
              <a:buClr>
                <a:srgbClr val="000000"/>
              </a:buClr>
              <a:buSzPct val="98765"/>
              <a:buFont typeface="Arial"/>
              <a:buChar char="●"/>
              <a:defRPr sz="1800"/>
            </a:pPr>
            <a:r>
              <a:rPr sz="3395"/>
              <a:t>Cons</a:t>
            </a:r>
            <a:endParaRPr sz="3395"/>
          </a:p>
          <a:p>
            <a:pPr lvl="1" marL="1031666" indent="-533431" defTabSz="886968">
              <a:lnSpc>
                <a:spcPct val="120089"/>
              </a:lnSpc>
              <a:spcBef>
                <a:spcPts val="400"/>
              </a:spcBef>
              <a:buClr>
                <a:srgbClr val="000000"/>
              </a:buClr>
              <a:buSzPct val="100357"/>
              <a:buFont typeface="Courier New"/>
              <a:buChar char="o"/>
              <a:defRPr sz="1800"/>
            </a:pPr>
            <a:r>
              <a:rPr sz="3007"/>
              <a:t>Not efficient</a:t>
            </a:r>
            <a:endParaRPr sz="3007"/>
          </a:p>
          <a:p>
            <a:pPr lvl="1" marL="1031666" indent="-533431" defTabSz="886968">
              <a:lnSpc>
                <a:spcPct val="120089"/>
              </a:lnSpc>
              <a:spcBef>
                <a:spcPts val="400"/>
              </a:spcBef>
              <a:buClr>
                <a:srgbClr val="000000"/>
              </a:buClr>
              <a:buSzPct val="100357"/>
              <a:buFont typeface="Courier New"/>
              <a:buChar char="o"/>
              <a:defRPr sz="1800"/>
            </a:pPr>
            <a:r>
              <a:rPr sz="3007"/>
              <a:t>Still science fiction</a:t>
            </a:r>
          </a:p>
        </p:txBody>
      </p:sp>
      <p:pic>
        <p:nvPicPr>
          <p:cNvPr id="102" name="image18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197600" y="4775200"/>
            <a:ext cx="3057575" cy="283802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type="title" idx="4294967295"/>
          </p:nvPr>
        </p:nvSpPr>
        <p:spPr>
          <a:xfrm>
            <a:off x="864299" y="728475"/>
            <a:ext cx="8507577" cy="1243874"/>
          </a:xfrm>
          <a:prstGeom prst="rect">
            <a:avLst/>
          </a:prstGeom>
        </p:spPr>
        <p:txBody>
          <a:bodyPr lIns="38100" tIns="38100" rIns="38100" bIns="38100" anchor="ctr">
            <a:normAutofit fontScale="100000" lnSpcReduction="0"/>
          </a:bodyPr>
          <a:lstStyle>
            <a:lvl1pPr algn="ctr">
              <a:lnSpc>
                <a:spcPct val="119886"/>
              </a:lnSpc>
              <a:defRPr sz="4800"/>
            </a:lvl1pPr>
          </a:lstStyle>
          <a:p>
            <a:pPr lvl="0">
              <a:defRPr sz="1800"/>
            </a:pPr>
            <a:r>
              <a:rPr sz="4800"/>
              <a:t>Geothermal</a:t>
            </a:r>
          </a:p>
        </p:txBody>
      </p:sp>
      <p:sp>
        <p:nvSpPr>
          <p:cNvPr id="105" name="Shape 105"/>
          <p:cNvSpPr/>
          <p:nvPr>
            <p:ph type="body" idx="4294967295"/>
          </p:nvPr>
        </p:nvSpPr>
        <p:spPr>
          <a:xfrm>
            <a:off x="864299" y="2252475"/>
            <a:ext cx="4104901" cy="4545875"/>
          </a:xfrm>
          <a:prstGeom prst="rect">
            <a:avLst/>
          </a:prstGeom>
        </p:spPr>
        <p:txBody>
          <a:bodyPr lIns="38100" tIns="38100" rIns="38100" bIns="38100">
            <a:normAutofit fontScale="100000" lnSpcReduction="0"/>
          </a:bodyPr>
          <a:lstStyle>
            <a:lvl1pPr marL="682573" indent="-549928">
              <a:lnSpc>
                <a:spcPct val="120089"/>
              </a:lnSpc>
              <a:buClr>
                <a:srgbClr val="000000"/>
              </a:buClr>
              <a:buSzPct val="100357"/>
              <a:buFont typeface="Arial"/>
              <a:buChar char="●"/>
              <a:defRPr sz="3100"/>
            </a:lvl1pPr>
            <a:lvl2pPr marL="950685" indent="-408818">
              <a:lnSpc>
                <a:spcPct val="120089"/>
              </a:lnSpc>
              <a:spcBef>
                <a:spcPts val="400"/>
              </a:spcBef>
              <a:buClr>
                <a:srgbClr val="000000"/>
              </a:buClr>
              <a:buSzPct val="98765"/>
              <a:buFont typeface="Courier New"/>
              <a:buChar char="o"/>
            </a:lvl2pPr>
          </a:lstStyle>
          <a:p>
            <a:pPr lvl="0">
              <a:defRPr sz="1800"/>
            </a:pPr>
            <a:r>
              <a:rPr sz="3100"/>
              <a:t>Magma driven- using the heat from magma to boil water, make steam, run turbines for electricity</a:t>
            </a:r>
            <a:endParaRPr sz="3100"/>
          </a:p>
          <a:p>
            <a:pPr lvl="1">
              <a:defRPr sz="1800"/>
            </a:pPr>
            <a:r>
              <a:rPr sz="2600"/>
              <a:t>Only works in areas near surface magma</a:t>
            </a:r>
          </a:p>
        </p:txBody>
      </p:sp>
      <p:sp>
        <p:nvSpPr>
          <p:cNvPr id="106" name="Shape 106"/>
          <p:cNvSpPr/>
          <p:nvPr/>
        </p:nvSpPr>
        <p:spPr>
          <a:xfrm>
            <a:off x="5266949" y="2252475"/>
            <a:ext cx="4104900" cy="2706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>
            <a:lvl1pPr marL="682573" indent="-549928">
              <a:lnSpc>
                <a:spcPct val="120089"/>
              </a:lnSpc>
              <a:buClr>
                <a:srgbClr val="000000"/>
              </a:buClr>
              <a:buSzPct val="100357"/>
              <a:buFont typeface="Arial"/>
              <a:buChar char="●"/>
              <a:defRPr sz="3100"/>
            </a:lvl1pPr>
          </a:lstStyle>
          <a:p>
            <a:pPr lvl="0">
              <a:defRPr sz="1800"/>
            </a:pPr>
            <a:r>
              <a:rPr sz="3100"/>
              <a:t>Non-magma- stealing the heat from regular ground water, to heat buildings</a:t>
            </a:r>
          </a:p>
        </p:txBody>
      </p:sp>
      <p:pic>
        <p:nvPicPr>
          <p:cNvPr id="107" name="image16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787050" y="5263050"/>
            <a:ext cx="2369650" cy="23696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type="title" idx="4294967295"/>
          </p:nvPr>
        </p:nvSpPr>
        <p:spPr>
          <a:xfrm>
            <a:off x="864299" y="728475"/>
            <a:ext cx="8507577" cy="1243874"/>
          </a:xfrm>
          <a:prstGeom prst="rect">
            <a:avLst/>
          </a:prstGeom>
        </p:spPr>
        <p:txBody>
          <a:bodyPr lIns="38100" tIns="38100" rIns="38100" bIns="38100" anchor="ctr">
            <a:normAutofit fontScale="100000" lnSpcReduction="0"/>
          </a:bodyPr>
          <a:lstStyle>
            <a:lvl1pPr algn="ctr">
              <a:lnSpc>
                <a:spcPct val="119886"/>
              </a:lnSpc>
              <a:defRPr sz="4800"/>
            </a:lvl1pPr>
          </a:lstStyle>
          <a:p>
            <a:pPr lvl="0">
              <a:defRPr sz="1800"/>
            </a:pPr>
            <a:r>
              <a:rPr sz="4800"/>
              <a:t>Nuclear</a:t>
            </a:r>
          </a:p>
        </p:txBody>
      </p:sp>
      <p:sp>
        <p:nvSpPr>
          <p:cNvPr id="110" name="Shape 110"/>
          <p:cNvSpPr/>
          <p:nvPr>
            <p:ph type="body" idx="4294967295"/>
          </p:nvPr>
        </p:nvSpPr>
        <p:spPr>
          <a:xfrm>
            <a:off x="-101601" y="1828800"/>
            <a:ext cx="4104901" cy="4545875"/>
          </a:xfrm>
          <a:prstGeom prst="rect">
            <a:avLst/>
          </a:prstGeom>
        </p:spPr>
        <p:txBody>
          <a:bodyPr lIns="38100" tIns="38100" rIns="38100" bIns="38100">
            <a:normAutofit fontScale="100000" lnSpcReduction="0"/>
          </a:bodyPr>
          <a:lstStyle/>
          <a:p>
            <a:pPr lvl="0" marL="627967" indent="-505934" defTabSz="841247">
              <a:lnSpc>
                <a:spcPct val="108035"/>
              </a:lnSpc>
              <a:buClr>
                <a:srgbClr val="000000"/>
              </a:buClr>
              <a:buSzPct val="100357"/>
              <a:buFont typeface="Arial"/>
              <a:buChar char="●"/>
              <a:defRPr sz="1800"/>
            </a:pPr>
            <a:r>
              <a:rPr sz="2852"/>
              <a:t>Fission-Splitting Uranium atoms, capturing the heat to boil water and make electricity</a:t>
            </a:r>
            <a:endParaRPr sz="2852"/>
          </a:p>
          <a:p>
            <a:pPr lvl="1" marL="874630" indent="-376112" defTabSz="841247">
              <a:lnSpc>
                <a:spcPct val="108035"/>
              </a:lnSpc>
              <a:spcBef>
                <a:spcPts val="300"/>
              </a:spcBef>
              <a:buClr>
                <a:srgbClr val="000000"/>
              </a:buClr>
              <a:buSzPct val="98765"/>
              <a:buFont typeface="Courier New"/>
              <a:buChar char="o"/>
              <a:defRPr sz="1800"/>
            </a:pPr>
            <a:r>
              <a:rPr sz="2392"/>
              <a:t>Pros</a:t>
            </a:r>
            <a:endParaRPr sz="2392"/>
          </a:p>
          <a:p>
            <a:pPr lvl="2" marL="1152450" indent="-277448" defTabSz="841247">
              <a:lnSpc>
                <a:spcPct val="108124"/>
              </a:lnSpc>
              <a:spcBef>
                <a:spcPts val="200"/>
              </a:spcBef>
              <a:buClr>
                <a:srgbClr val="000000"/>
              </a:buClr>
              <a:buSzPct val="101010"/>
              <a:buFont typeface="Wingdings"/>
              <a:buChar char="▪"/>
              <a:defRPr sz="1800"/>
            </a:pPr>
            <a:r>
              <a:rPr sz="2024"/>
              <a:t>High energy for only a little fuel</a:t>
            </a:r>
            <a:endParaRPr sz="2024"/>
          </a:p>
          <a:p>
            <a:pPr lvl="1" marL="874630" indent="-376112" defTabSz="841247">
              <a:lnSpc>
                <a:spcPct val="108035"/>
              </a:lnSpc>
              <a:spcBef>
                <a:spcPts val="300"/>
              </a:spcBef>
              <a:buClr>
                <a:srgbClr val="000000"/>
              </a:buClr>
              <a:buSzPct val="98765"/>
              <a:buFont typeface="Courier New"/>
              <a:buChar char="o"/>
              <a:defRPr sz="1800"/>
            </a:pPr>
            <a:r>
              <a:rPr sz="2392"/>
              <a:t>Cons</a:t>
            </a:r>
            <a:endParaRPr sz="2392"/>
          </a:p>
          <a:p>
            <a:pPr lvl="2" marL="1152450" indent="-277448" defTabSz="841247">
              <a:lnSpc>
                <a:spcPct val="108124"/>
              </a:lnSpc>
              <a:spcBef>
                <a:spcPts val="200"/>
              </a:spcBef>
              <a:buClr>
                <a:srgbClr val="000000"/>
              </a:buClr>
              <a:buSzPct val="101010"/>
              <a:buFont typeface="Wingdings"/>
              <a:buChar char="▪"/>
              <a:defRPr sz="1800"/>
            </a:pPr>
            <a:r>
              <a:rPr sz="2024"/>
              <a:t>Dangerous</a:t>
            </a:r>
            <a:endParaRPr sz="2024"/>
          </a:p>
          <a:p>
            <a:pPr lvl="2" marL="1152450" indent="-277448" defTabSz="841247">
              <a:lnSpc>
                <a:spcPct val="108124"/>
              </a:lnSpc>
              <a:spcBef>
                <a:spcPts val="200"/>
              </a:spcBef>
              <a:buClr>
                <a:srgbClr val="000000"/>
              </a:buClr>
              <a:buSzPct val="101010"/>
              <a:buFont typeface="Wingdings"/>
              <a:buChar char="▪"/>
              <a:defRPr sz="1800"/>
            </a:pPr>
            <a:r>
              <a:rPr sz="2024"/>
              <a:t>Radioactive waste</a:t>
            </a:r>
          </a:p>
        </p:txBody>
      </p:sp>
      <p:sp>
        <p:nvSpPr>
          <p:cNvPr id="111" name="Shape 111"/>
          <p:cNvSpPr/>
          <p:nvPr/>
        </p:nvSpPr>
        <p:spPr>
          <a:xfrm>
            <a:off x="6096000" y="1625600"/>
            <a:ext cx="4104900" cy="3892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/>
          <a:p>
            <a:pPr lvl="0" marL="682573" indent="-549928">
              <a:lnSpc>
                <a:spcPct val="120089"/>
              </a:lnSpc>
              <a:buClr>
                <a:srgbClr val="000000"/>
              </a:buClr>
              <a:buSzPct val="100357"/>
              <a:buFont typeface="Arial"/>
              <a:buChar char="●"/>
              <a:defRPr sz="1800"/>
            </a:pPr>
            <a:r>
              <a:rPr sz="3100"/>
              <a:t>Fusion-combining hydrogen atoms to make energy (how our sun works)</a:t>
            </a:r>
            <a:endParaRPr sz="3100"/>
          </a:p>
          <a:p>
            <a:pPr lvl="1" marL="873966" indent="-307908">
              <a:lnSpc>
                <a:spcPct val="119790"/>
              </a:lnSpc>
              <a:spcBef>
                <a:spcPts val="400"/>
              </a:spcBef>
              <a:buClr>
                <a:srgbClr val="000000"/>
              </a:buClr>
              <a:buSzPct val="99378"/>
              <a:buFont typeface="Courier New"/>
              <a:buChar char="o"/>
              <a:defRPr sz="1800"/>
            </a:pPr>
            <a:r>
              <a:rPr sz="2200"/>
              <a:t>Cons</a:t>
            </a:r>
            <a:endParaRPr sz="2200"/>
          </a:p>
          <a:p>
            <a:pPr lvl="2" marL="1252663" indent="-301574">
              <a:lnSpc>
                <a:spcPct val="120000"/>
              </a:lnSpc>
              <a:spcBef>
                <a:spcPts val="300"/>
              </a:spcBef>
              <a:buClr>
                <a:srgbClr val="000000"/>
              </a:buClr>
              <a:buSzPct val="101010"/>
              <a:buFont typeface="Wingdings"/>
              <a:buChar char="▪"/>
              <a:defRPr sz="1800"/>
            </a:pPr>
            <a:r>
              <a:rPr sz="2200"/>
              <a:t>Not efficient</a:t>
            </a:r>
            <a:endParaRPr sz="2200"/>
          </a:p>
          <a:p>
            <a:pPr lvl="2" marL="1252663" indent="-301574">
              <a:lnSpc>
                <a:spcPct val="120000"/>
              </a:lnSpc>
              <a:spcBef>
                <a:spcPts val="300"/>
              </a:spcBef>
              <a:buClr>
                <a:srgbClr val="000000"/>
              </a:buClr>
              <a:buSzPct val="101010"/>
              <a:buFont typeface="Wingdings"/>
              <a:buChar char="▪"/>
              <a:defRPr sz="1800"/>
            </a:pPr>
            <a:r>
              <a:rPr sz="2200"/>
              <a:t>Still science fiction with efficiency</a:t>
            </a:r>
          </a:p>
        </p:txBody>
      </p:sp>
      <p:pic>
        <p:nvPicPr>
          <p:cNvPr id="112" name="image19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400800" y="5079974"/>
            <a:ext cx="3313775" cy="2496050"/>
          </a:xfrm>
          <a:prstGeom prst="rect">
            <a:avLst/>
          </a:prstGeom>
          <a:ln w="12700">
            <a:miter lim="400000"/>
          </a:ln>
        </p:spPr>
      </p:pic>
      <p:pic>
        <p:nvPicPr>
          <p:cNvPr id="113" name="image23.jp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860800" y="2031975"/>
            <a:ext cx="2235200" cy="34798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>
            <p:ph type="title"/>
          </p:nvPr>
        </p:nvSpPr>
        <p:spPr>
          <a:xfrm>
            <a:off x="304799" y="304799"/>
            <a:ext cx="9626601" cy="990601"/>
          </a:xfrm>
          <a:prstGeom prst="rect">
            <a:avLst/>
          </a:prstGeom>
        </p:spPr>
        <p:txBody>
          <a:bodyPr lIns="38100" tIns="38100" rIns="38100" bIns="38100">
            <a:normAutofit fontScale="100000" lnSpcReduction="0"/>
          </a:bodyPr>
          <a:lstStyle>
            <a:lvl1pPr algn="ctr"/>
          </a:lstStyle>
          <a:p>
            <a:pPr lvl="0">
              <a:defRPr sz="1800"/>
            </a:pPr>
            <a:r>
              <a:rPr sz="4200"/>
              <a:t>Types of Energy</a:t>
            </a:r>
          </a:p>
        </p:txBody>
      </p:sp>
      <p:sp>
        <p:nvSpPr>
          <p:cNvPr id="27" name="Shape 27"/>
          <p:cNvSpPr/>
          <p:nvPr>
            <p:ph type="body" idx="1"/>
          </p:nvPr>
        </p:nvSpPr>
        <p:spPr>
          <a:xfrm>
            <a:off x="203200" y="1625599"/>
            <a:ext cx="4538099" cy="5552702"/>
          </a:xfrm>
          <a:prstGeom prst="rect">
            <a:avLst/>
          </a:prstGeom>
        </p:spPr>
        <p:txBody>
          <a:bodyPr lIns="38100" tIns="38100" rIns="38100" bIns="38100">
            <a:normAutofit fontScale="100000" lnSpcReduction="0"/>
          </a:bodyPr>
          <a:lstStyle/>
          <a:p>
            <a:pPr lvl="0">
              <a:defRPr sz="1800"/>
            </a:pPr>
            <a:r>
              <a:rPr sz="2600"/>
              <a:t>Kinetic Energy (KE)</a:t>
            </a:r>
            <a:endParaRPr sz="2600"/>
          </a:p>
          <a:p>
            <a:pPr lvl="0">
              <a:defRPr sz="1800"/>
            </a:pPr>
            <a:r>
              <a:rPr sz="2600"/>
              <a:t>    - Energy of motion</a:t>
            </a:r>
            <a:endParaRPr sz="2600"/>
          </a:p>
          <a:p>
            <a:pPr lvl="0">
              <a:defRPr sz="1800"/>
            </a:pPr>
            <a:r>
              <a:rPr sz="2600"/>
              <a:t>    - KE= 1/2mv</a:t>
            </a:r>
            <a:r>
              <a:rPr baseline="30000" sz="2600"/>
              <a:t>2</a:t>
            </a:r>
            <a:endParaRPr baseline="30000" sz="2600"/>
          </a:p>
          <a:p>
            <a:pPr lvl="0">
              <a:defRPr sz="1800"/>
            </a:pPr>
            <a:r>
              <a:rPr baseline="30000" sz="2600"/>
              <a:t>		m = mass</a:t>
            </a:r>
            <a:endParaRPr baseline="30000" sz="2600"/>
          </a:p>
          <a:p>
            <a:pPr lvl="0">
              <a:defRPr sz="1800"/>
            </a:pPr>
            <a:r>
              <a:rPr baseline="30000" sz="2600"/>
              <a:t>		v = velocity</a:t>
            </a:r>
            <a:endParaRPr baseline="30000" sz="2600"/>
          </a:p>
          <a:p>
            <a:pPr lvl="0">
              <a:defRPr sz="1800"/>
            </a:pPr>
            <a:r>
              <a:rPr sz="2600"/>
              <a:t>The faster and object moves (velocity) and the heavier it is (mass) gives it more KE</a:t>
            </a:r>
          </a:p>
        </p:txBody>
      </p:sp>
      <p:sp>
        <p:nvSpPr>
          <p:cNvPr id="28" name="Shape 28"/>
          <p:cNvSpPr/>
          <p:nvPr/>
        </p:nvSpPr>
        <p:spPr>
          <a:xfrm>
            <a:off x="5689600" y="1625599"/>
            <a:ext cx="4538099" cy="55771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/>
          <a:p>
            <a:pPr lvl="0">
              <a:defRPr sz="1800"/>
            </a:pPr>
            <a:r>
              <a:rPr sz="2600"/>
              <a:t>Potential Energy (PE)</a:t>
            </a:r>
            <a:endParaRPr sz="2600"/>
          </a:p>
          <a:p>
            <a:pPr lvl="0">
              <a:defRPr sz="1800"/>
            </a:pPr>
            <a:r>
              <a:rPr sz="2600"/>
              <a:t>-stored energy due to position or shape</a:t>
            </a:r>
            <a:endParaRPr sz="2600"/>
          </a:p>
          <a:p>
            <a:pPr lvl="0">
              <a:defRPr sz="1800"/>
            </a:pPr>
            <a:endParaRPr sz="2600"/>
          </a:p>
          <a:p>
            <a:pPr lvl="0">
              <a:defRPr sz="1800"/>
            </a:pPr>
            <a:r>
              <a:rPr sz="2600"/>
              <a:t>-position- the higher an object is = more PE</a:t>
            </a:r>
            <a:endParaRPr sz="2600"/>
          </a:p>
          <a:p>
            <a:pPr lvl="0">
              <a:defRPr sz="1800"/>
            </a:pPr>
            <a:r>
              <a:rPr sz="2600"/>
              <a:t>- PE = mgh</a:t>
            </a:r>
            <a:endParaRPr sz="2600"/>
          </a:p>
          <a:p>
            <a:pPr lvl="0">
              <a:defRPr sz="1800"/>
            </a:pPr>
            <a:r>
              <a:rPr sz="2600"/>
              <a:t>m=mass</a:t>
            </a:r>
            <a:endParaRPr sz="2600"/>
          </a:p>
          <a:p>
            <a:pPr lvl="0">
              <a:defRPr sz="1800"/>
            </a:pPr>
            <a:r>
              <a:rPr sz="2600"/>
              <a:t>g=gravity(9.8m/s2)</a:t>
            </a:r>
            <a:endParaRPr sz="2600"/>
          </a:p>
          <a:p>
            <a:pPr lvl="0">
              <a:defRPr sz="1800"/>
            </a:pPr>
            <a:r>
              <a:rPr sz="2600"/>
              <a:t>h=height</a:t>
            </a:r>
            <a:endParaRPr sz="2600"/>
          </a:p>
          <a:p>
            <a:pPr lvl="0">
              <a:defRPr sz="1800"/>
            </a:pPr>
            <a:endParaRPr sz="2600"/>
          </a:p>
          <a:p>
            <a:pPr lvl="0">
              <a:defRPr sz="1800"/>
            </a:pPr>
            <a:r>
              <a:rPr sz="2600"/>
              <a:t>Shape- bending or stretching an object can store energy (rubber bands)</a:t>
            </a:r>
          </a:p>
        </p:txBody>
      </p:sp>
      <p:pic>
        <p:nvPicPr>
          <p:cNvPr id="29" name="image01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417025" y="4935999"/>
            <a:ext cx="1894025" cy="248347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type="title"/>
          </p:nvPr>
        </p:nvSpPr>
        <p:spPr>
          <a:xfrm>
            <a:off x="304800" y="304800"/>
            <a:ext cx="9550500" cy="9144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/>
            </a:pPr>
            <a:r>
              <a:rPr sz="4200"/>
              <a:t>Types of Potential Energy </a:t>
            </a:r>
          </a:p>
        </p:txBody>
      </p:sp>
      <p:sp>
        <p:nvSpPr>
          <p:cNvPr id="32" name="Shape 32"/>
          <p:cNvSpPr/>
          <p:nvPr>
            <p:ph type="body" idx="1"/>
          </p:nvPr>
        </p:nvSpPr>
        <p:spPr>
          <a:xfrm>
            <a:off x="304800" y="1828799"/>
            <a:ext cx="9550500" cy="5486401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/>
            </a:pPr>
            <a:r>
              <a:rPr sz="3000">
                <a:latin typeface="Arial Bold"/>
                <a:ea typeface="Arial Bold"/>
                <a:cs typeface="Arial Bold"/>
                <a:sym typeface="Arial Bold"/>
              </a:rPr>
              <a:t>Gravitational Potential Energy</a:t>
            </a:r>
            <a:r>
              <a:rPr sz="3000"/>
              <a:t> - potential energy that depends upon an object’s height.</a:t>
            </a:r>
            <a:endParaRPr sz="3000"/>
          </a:p>
          <a:p>
            <a:pPr lvl="0">
              <a:defRPr sz="1800"/>
            </a:pPr>
            <a:endParaRPr sz="3000"/>
          </a:p>
          <a:p>
            <a:pPr lvl="0" indent="457200">
              <a:defRPr sz="1800"/>
            </a:pPr>
            <a:r>
              <a:rPr sz="2400"/>
              <a:t>*Most common type and what we will mostly talk about!</a:t>
            </a:r>
            <a:endParaRPr sz="2400"/>
          </a:p>
          <a:p>
            <a:pPr lvl="0">
              <a:defRPr sz="1800"/>
            </a:pPr>
            <a:endParaRPr sz="1100"/>
          </a:p>
          <a:p>
            <a:pPr lvl="0">
              <a:defRPr sz="1800"/>
            </a:pPr>
            <a:endParaRPr sz="1100"/>
          </a:p>
          <a:p>
            <a:pPr lvl="0">
              <a:defRPr sz="1800"/>
            </a:pPr>
            <a:endParaRPr sz="1100"/>
          </a:p>
          <a:p>
            <a:pPr lvl="0">
              <a:defRPr sz="1800"/>
            </a:pPr>
            <a:r>
              <a:rPr sz="3000">
                <a:latin typeface="Arial Bold"/>
                <a:ea typeface="Arial Bold"/>
                <a:cs typeface="Arial Bold"/>
                <a:sym typeface="Arial Bold"/>
              </a:rPr>
              <a:t>Elastic Potential Energy</a:t>
            </a:r>
            <a:r>
              <a:rPr sz="3000"/>
              <a:t> - potential energy of an object that is stretched or compressed. 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>
            <p:ph type="title"/>
          </p:nvPr>
        </p:nvSpPr>
        <p:spPr>
          <a:xfrm>
            <a:off x="304800" y="304800"/>
            <a:ext cx="9550500" cy="9144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/>
            </a:pPr>
            <a:r>
              <a:rPr sz="4200"/>
              <a:t>Potential Energy Problems </a:t>
            </a:r>
          </a:p>
        </p:txBody>
      </p:sp>
      <p:sp>
        <p:nvSpPr>
          <p:cNvPr id="35" name="Shape 35"/>
          <p:cNvSpPr/>
          <p:nvPr>
            <p:ph type="body" idx="1"/>
          </p:nvPr>
        </p:nvSpPr>
        <p:spPr>
          <a:xfrm>
            <a:off x="304800" y="1828799"/>
            <a:ext cx="9550500" cy="5486401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427892" indent="-351692">
              <a:buClr>
                <a:srgbClr val="000000"/>
              </a:buClr>
              <a:buSzPct val="100000"/>
              <a:buAutoNum type="arabicPeriod" startAt="1"/>
              <a:defRPr sz="1800"/>
            </a:pPr>
            <a:r>
              <a:rPr sz="2400"/>
              <a:t>Find the potential energy of a light that has a mass of 13.0 kg and is 4.8 m above the ground.</a:t>
            </a:r>
            <a:endParaRPr sz="2400"/>
          </a:p>
          <a:p>
            <a:pPr lvl="0">
              <a:defRPr sz="1800"/>
            </a:pPr>
            <a:endParaRPr sz="2400"/>
          </a:p>
          <a:p>
            <a:pPr lvl="0">
              <a:defRPr sz="1800"/>
            </a:pPr>
            <a:endParaRPr sz="2400"/>
          </a:p>
          <a:p>
            <a:pPr lvl="0">
              <a:defRPr sz="1800"/>
            </a:pPr>
            <a:endParaRPr sz="2400"/>
          </a:p>
          <a:p>
            <a:pPr lvl="0">
              <a:defRPr sz="1800"/>
            </a:pPr>
            <a:endParaRPr sz="2400"/>
          </a:p>
          <a:p>
            <a:pPr lvl="0">
              <a:defRPr sz="1800"/>
            </a:pPr>
            <a:r>
              <a:rPr sz="2400"/>
              <a:t>2. What is the potential energy of a car that is held up on a crane 40 meters high, and has a mass of 3000. kg?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>
            <p:ph type="title"/>
          </p:nvPr>
        </p:nvSpPr>
        <p:spPr>
          <a:xfrm>
            <a:off x="304800" y="304800"/>
            <a:ext cx="9550500" cy="9144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/>
            </a:pPr>
            <a:r>
              <a:rPr sz="4200"/>
              <a:t>Kinetic Energy Problems</a:t>
            </a:r>
          </a:p>
        </p:txBody>
      </p:sp>
      <p:sp>
        <p:nvSpPr>
          <p:cNvPr id="38" name="Shape 38"/>
          <p:cNvSpPr/>
          <p:nvPr>
            <p:ph type="body" idx="1"/>
          </p:nvPr>
        </p:nvSpPr>
        <p:spPr>
          <a:xfrm>
            <a:off x="304800" y="1828799"/>
            <a:ext cx="9550500" cy="5486401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/>
            </a:pPr>
            <a:r>
              <a:rPr sz="2600"/>
              <a:t>1. The fastest human foot speed on record was 12.42 m/s seen by Usain Bolt during a 100 meter sprint. If Usain Bolt has a mass of 94 kg what was his kinetic energy during this run? </a:t>
            </a:r>
            <a:endParaRPr sz="2600"/>
          </a:p>
          <a:p>
            <a:pPr lvl="0">
              <a:defRPr sz="1800"/>
            </a:pPr>
            <a:endParaRPr sz="2600"/>
          </a:p>
          <a:p>
            <a:pPr lvl="0">
              <a:defRPr sz="1800"/>
            </a:pPr>
            <a:endParaRPr sz="2600"/>
          </a:p>
          <a:p>
            <a:pPr lvl="0">
              <a:defRPr sz="1800"/>
            </a:pPr>
            <a:endParaRPr sz="2600"/>
          </a:p>
          <a:p>
            <a:pPr lvl="0">
              <a:defRPr sz="1800"/>
            </a:pPr>
            <a:r>
              <a:rPr sz="2600"/>
              <a:t>2. What is the kinetic energy of a jogger with a mass of 65.0 kg traveling at a speed of 2.5 m/s?</a:t>
            </a: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>
            <p:ph type="title"/>
          </p:nvPr>
        </p:nvSpPr>
        <p:spPr>
          <a:xfrm>
            <a:off x="304799" y="304799"/>
            <a:ext cx="9626601" cy="990601"/>
          </a:xfrm>
          <a:prstGeom prst="rect">
            <a:avLst/>
          </a:prstGeom>
        </p:spPr>
        <p:txBody>
          <a:bodyPr lIns="38100" tIns="38100" rIns="38100" bIns="38100">
            <a:normAutofit fontScale="100000" lnSpcReduction="0"/>
          </a:bodyPr>
          <a:lstStyle/>
          <a:p>
            <a:pPr lvl="0">
              <a:defRPr sz="1800"/>
            </a:pPr>
            <a:r>
              <a:rPr sz="4200"/>
              <a:t>Forms of Energy    </a:t>
            </a:r>
          </a:p>
        </p:txBody>
      </p:sp>
      <p:sp>
        <p:nvSpPr>
          <p:cNvPr id="41" name="Shape 41"/>
          <p:cNvSpPr/>
          <p:nvPr>
            <p:ph type="body" idx="1"/>
          </p:nvPr>
        </p:nvSpPr>
        <p:spPr>
          <a:xfrm>
            <a:off x="304799" y="1828800"/>
            <a:ext cx="9626601" cy="5562600"/>
          </a:xfrm>
          <a:prstGeom prst="rect">
            <a:avLst/>
          </a:prstGeom>
        </p:spPr>
        <p:txBody>
          <a:bodyPr lIns="38100" tIns="38100" rIns="38100" bIns="38100">
            <a:normAutofit fontScale="100000" lnSpcReduction="0"/>
          </a:bodyPr>
          <a:lstStyle/>
          <a:p>
            <a:pPr lvl="0" marL="381000" indent="-220133">
              <a:buClr>
                <a:srgbClr val="000000"/>
              </a:buClr>
              <a:buSzPct val="98765"/>
              <a:buAutoNum type="arabicPeriod" startAt="1"/>
              <a:defRPr sz="1800"/>
            </a:pPr>
            <a:r>
              <a:rPr sz="2600"/>
              <a:t>Mechanical- moving objects (not looking at atomic level)</a:t>
            </a:r>
            <a:endParaRPr sz="2600"/>
          </a:p>
          <a:p>
            <a:pPr lvl="0" marL="381000" indent="-220133">
              <a:buClr>
                <a:srgbClr val="000000"/>
              </a:buClr>
              <a:buSzPct val="98765"/>
              <a:buAutoNum type="arabicPeriod" startAt="1"/>
              <a:defRPr sz="1800"/>
            </a:pPr>
            <a:r>
              <a:rPr sz="2600"/>
              <a:t>Thermal- movement of atoms, related to heat</a:t>
            </a:r>
            <a:endParaRPr sz="2600"/>
          </a:p>
          <a:p>
            <a:pPr lvl="0" marL="381000" indent="-220133">
              <a:buClr>
                <a:srgbClr val="000000"/>
              </a:buClr>
              <a:buSzPct val="98765"/>
              <a:buAutoNum type="arabicPeriod" startAt="1"/>
              <a:defRPr sz="1800"/>
            </a:pPr>
            <a:r>
              <a:rPr sz="2600"/>
              <a:t>Electrical- dealing with movement of electrons/electric charges</a:t>
            </a:r>
            <a:endParaRPr sz="2600"/>
          </a:p>
          <a:p>
            <a:pPr lvl="0" marL="381000" indent="-220133">
              <a:buClr>
                <a:srgbClr val="000000"/>
              </a:buClr>
              <a:buSzPct val="98765"/>
              <a:buAutoNum type="arabicPeriod" startAt="1"/>
              <a:defRPr sz="1800"/>
            </a:pPr>
            <a:r>
              <a:rPr sz="2600"/>
              <a:t>Chemical- energy trapped in bonds (gas, coal, bread, apples)</a:t>
            </a:r>
            <a:endParaRPr sz="2600"/>
          </a:p>
          <a:p>
            <a:pPr lvl="0" marL="381000" indent="-220133">
              <a:buClr>
                <a:srgbClr val="000000"/>
              </a:buClr>
              <a:buSzPct val="98765"/>
              <a:buAutoNum type="arabicPeriod" startAt="1"/>
              <a:defRPr sz="1800"/>
            </a:pPr>
            <a:r>
              <a:rPr sz="2600"/>
              <a:t>Nuclear- energy from the strong and weak force</a:t>
            </a:r>
            <a:endParaRPr sz="2600"/>
          </a:p>
          <a:p>
            <a:pPr lvl="1" marL="762000" indent="-220132">
              <a:buClr>
                <a:srgbClr val="000000"/>
              </a:buClr>
              <a:buSzPct val="98765"/>
              <a:buAutoNum type="arabicPeriod" startAt="1"/>
              <a:defRPr sz="1800"/>
            </a:pPr>
            <a:r>
              <a:rPr sz="2600"/>
              <a:t>fission- splitting an atom  (power plants use U)</a:t>
            </a:r>
            <a:endParaRPr sz="2600"/>
          </a:p>
          <a:p>
            <a:pPr lvl="1" marL="762000" indent="-220132">
              <a:buClr>
                <a:srgbClr val="000000"/>
              </a:buClr>
              <a:buSzPct val="98765"/>
              <a:buAutoNum type="arabicPeriod" startAt="1"/>
              <a:defRPr sz="1800"/>
            </a:pPr>
            <a:r>
              <a:rPr sz="2600"/>
              <a:t>fusion- joining atoms  (sun combining H's into He's)</a:t>
            </a:r>
            <a:endParaRPr sz="2600"/>
          </a:p>
          <a:p>
            <a:pPr lvl="0" marL="381000" indent="-220133">
              <a:buClr>
                <a:srgbClr val="000000"/>
              </a:buClr>
              <a:buSzPct val="98765"/>
              <a:buAutoNum type="arabicPeriod" startAt="1"/>
              <a:defRPr sz="1800"/>
            </a:pPr>
            <a:r>
              <a:rPr sz="2600"/>
              <a:t>Electromagnetic- spectrum found on pg 540 of book (UV, xrays, visible light, radio waves)</a:t>
            </a:r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type="title"/>
          </p:nvPr>
        </p:nvSpPr>
        <p:spPr>
          <a:xfrm>
            <a:off x="294299" y="294425"/>
            <a:ext cx="9624001" cy="983050"/>
          </a:xfrm>
          <a:prstGeom prst="rect">
            <a:avLst/>
          </a:prstGeom>
        </p:spPr>
        <p:txBody>
          <a:bodyPr lIns="38100" tIns="38100" rIns="38100" bIns="38100">
            <a:normAutofit fontScale="100000" lnSpcReduction="0"/>
          </a:bodyPr>
          <a:lstStyle/>
          <a:p>
            <a:pPr lvl="0">
              <a:defRPr sz="1800"/>
            </a:pPr>
            <a:r>
              <a:rPr sz="4200"/>
              <a:t>Mechanical Energy</a:t>
            </a:r>
          </a:p>
        </p:txBody>
      </p:sp>
      <p:sp>
        <p:nvSpPr>
          <p:cNvPr id="44" name="Shape 44"/>
          <p:cNvSpPr/>
          <p:nvPr>
            <p:ph type="body" idx="1"/>
          </p:nvPr>
        </p:nvSpPr>
        <p:spPr>
          <a:xfrm>
            <a:off x="304799" y="1828800"/>
            <a:ext cx="9626601" cy="5562600"/>
          </a:xfrm>
          <a:prstGeom prst="rect">
            <a:avLst/>
          </a:prstGeom>
        </p:spPr>
        <p:txBody>
          <a:bodyPr lIns="38100" tIns="38100" rIns="38100" bIns="38100">
            <a:normAutofit fontScale="100000" lnSpcReduction="0"/>
          </a:bodyPr>
          <a:lstStyle/>
          <a:p>
            <a:pPr lvl="0" marL="381000" indent="-220133">
              <a:buClr>
                <a:srgbClr val="000000"/>
              </a:buClr>
              <a:buSzPct val="98765"/>
              <a:buFont typeface="Arial"/>
              <a:buChar char="●"/>
              <a:defRPr sz="1800"/>
            </a:pPr>
            <a:r>
              <a:rPr sz="2600"/>
              <a:t>(KE + PE)initial = (KE + PE)final</a:t>
            </a:r>
            <a:endParaRPr sz="2600"/>
          </a:p>
          <a:p>
            <a:pPr lvl="0">
              <a:defRPr sz="1800"/>
            </a:pPr>
            <a:endParaRPr sz="2600"/>
          </a:p>
          <a:p>
            <a:pPr lvl="0" marL="381000" indent="-220133">
              <a:buClr>
                <a:srgbClr val="000000"/>
              </a:buClr>
              <a:buSzPct val="98765"/>
              <a:buFont typeface="Arial"/>
              <a:buChar char="●"/>
              <a:defRPr sz="1800"/>
            </a:pPr>
            <a:r>
              <a:rPr sz="2600"/>
              <a:t>- A diver on the board has no velocity ( so their initial KE is 0), but they have lots of height (so their initial PE is very high)</a:t>
            </a:r>
            <a:endParaRPr sz="2600"/>
          </a:p>
          <a:p>
            <a:pPr lvl="0">
              <a:defRPr sz="1800"/>
            </a:pPr>
            <a:endParaRPr sz="2600"/>
          </a:p>
          <a:p>
            <a:pPr lvl="0" marL="381000" indent="-220133">
              <a:buClr>
                <a:srgbClr val="000000"/>
              </a:buClr>
              <a:buSzPct val="98765"/>
              <a:buFont typeface="Arial"/>
              <a:buChar char="●"/>
              <a:defRPr sz="1800"/>
            </a:pPr>
            <a:r>
              <a:rPr sz="2600"/>
              <a:t> Just before they hit the water their velocity is very high (so the final KE is high), and their height is almost 0m (so their final PE is almost 0)</a:t>
            </a:r>
            <a:endParaRPr sz="2600"/>
          </a:p>
          <a:p>
            <a:pPr lvl="0">
              <a:defRPr sz="1800"/>
            </a:pPr>
            <a:endParaRPr sz="2600"/>
          </a:p>
          <a:p>
            <a:pPr lvl="0" marL="381000" indent="-220133">
              <a:buClr>
                <a:srgbClr val="000000"/>
              </a:buClr>
              <a:buSzPct val="98765"/>
              <a:buFont typeface="Arial"/>
              <a:buChar char="●"/>
              <a:defRPr sz="1800"/>
            </a:pPr>
            <a:r>
              <a:rPr sz="2600"/>
              <a:t>PE at the initial is converted to KE at the final</a:t>
            </a:r>
            <a:endParaRPr sz="2600"/>
          </a:p>
          <a:p>
            <a:pPr lvl="0">
              <a:defRPr sz="1800"/>
            </a:pPr>
            <a:endParaRPr sz="2600"/>
          </a:p>
          <a:p>
            <a:pPr lvl="0" marL="381000" indent="-220133">
              <a:buClr>
                <a:srgbClr val="000000"/>
              </a:buClr>
              <a:buSzPct val="98765"/>
              <a:buFont typeface="Arial"/>
              <a:buChar char="●"/>
              <a:defRPr sz="1800"/>
            </a:pPr>
            <a:r>
              <a:rPr sz="2600"/>
              <a:t>PE initial = KE final</a:t>
            </a:r>
          </a:p>
        </p:txBody>
      </p:sp>
      <p:pic>
        <p:nvPicPr>
          <p:cNvPr id="45" name="image03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213600" y="507975"/>
            <a:ext cx="2311400" cy="172717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type="title"/>
          </p:nvPr>
        </p:nvSpPr>
        <p:spPr>
          <a:xfrm>
            <a:off x="304800" y="304800"/>
            <a:ext cx="9550500" cy="9144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/>
            </a:pPr>
            <a:r>
              <a:rPr sz="4200"/>
              <a:t>Kinetic vs. Potential </a:t>
            </a:r>
          </a:p>
        </p:txBody>
      </p:sp>
      <p:sp>
        <p:nvSpPr>
          <p:cNvPr id="48" name="Shape 48"/>
          <p:cNvSpPr/>
          <p:nvPr>
            <p:ph type="body" idx="1"/>
          </p:nvPr>
        </p:nvSpPr>
        <p:spPr>
          <a:xfrm>
            <a:off x="304800" y="1828799"/>
            <a:ext cx="9550500" cy="5486401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/>
            </a:pPr>
            <a:r>
              <a:rPr sz="2600">
                <a:hlinkClick r:id="rId2" invalidUrl="" action="" tgtFrame="" tooltip="" history="1" highlightClick="0" endSnd="0"/>
              </a:rPr>
              <a:t>https://www.youtube.com/watch?v=-dpBVtAbKJU</a:t>
            </a:r>
            <a:endParaRPr sz="2600"/>
          </a:p>
          <a:p>
            <a:pPr lvl="0">
              <a:defRPr sz="1800"/>
            </a:pPr>
            <a:endParaRPr sz="2600"/>
          </a:p>
          <a:p>
            <a:pPr lvl="0">
              <a:defRPr sz="1800"/>
            </a:pPr>
            <a:endParaRPr sz="2600"/>
          </a:p>
          <a:p>
            <a:pPr lvl="0">
              <a:defRPr sz="1800"/>
            </a:pPr>
            <a:endParaRPr sz="2600"/>
          </a:p>
          <a:p>
            <a:pPr lvl="0">
              <a:defRPr sz="1800"/>
            </a:pPr>
            <a:r>
              <a:rPr sz="2600">
                <a:hlinkClick r:id="rId3" invalidUrl="" action="" tgtFrame="" tooltip="" history="1" highlightClick="0" endSnd="0"/>
              </a:rPr>
              <a:t>https://www.youtube.com/watch?v=Ehx1P4adv6I</a:t>
            </a:r>
          </a:p>
        </p:txBody>
      </p: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04040"/>
      </a:accent1>
      <a:accent2>
        <a:srgbClr val="808080"/>
      </a:accent2>
      <a:accent3>
        <a:srgbClr val="C0C0C0"/>
      </a:accent3>
      <a:accent4>
        <a:srgbClr val="396187"/>
      </a:accent4>
      <a:accent5>
        <a:srgbClr val="6B8CAB"/>
      </a:accent5>
      <a:accent6>
        <a:srgbClr val="9DB7CF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04040"/>
          </a:solidFill>
          <a:prstDash val="solid"/>
          <a:bevel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404040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04040"/>
      </a:accent1>
      <a:accent2>
        <a:srgbClr val="808080"/>
      </a:accent2>
      <a:accent3>
        <a:srgbClr val="C0C0C0"/>
      </a:accent3>
      <a:accent4>
        <a:srgbClr val="396187"/>
      </a:accent4>
      <a:accent5>
        <a:srgbClr val="6B8CAB"/>
      </a:accent5>
      <a:accent6>
        <a:srgbClr val="9DB7CF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04040"/>
          </a:solidFill>
          <a:prstDash val="solid"/>
          <a:bevel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404040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