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0160000" cy="7620000"/>
  <p:notesSz cx="6858000" cy="9144000"/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0404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0404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0404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4F4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0C0C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0C0C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0C0C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5ED"/>
          </a:solidFill>
        </a:fill>
      </a:tcStyle>
    </a:wholeTbl>
    <a:band2H>
      <a:tcTxStyle b="def" i="def"/>
      <a:tcStyle>
        <a:tcBdr/>
        <a:fill>
          <a:solidFill>
            <a:srgbClr val="EFF3F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DB7C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DB7C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DB7CF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0404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0404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7" name="Shape 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914400" y="3048000"/>
            <a:ext cx="8331200" cy="1524000"/>
          </a:xfrm>
          <a:prstGeom prst="rect">
            <a:avLst/>
          </a:prstGeom>
        </p:spPr>
        <p:txBody>
          <a:bodyPr/>
          <a:lstStyle/>
          <a:p>
            <a:pPr lvl="0" algn="ctr">
              <a:defRPr sz="4800"/>
            </a:pP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828800" y="4572000"/>
            <a:ext cx="6502399" cy="2819400"/>
          </a:xfrm>
          <a:prstGeom prst="rect">
            <a:avLst/>
          </a:prstGeom>
        </p:spPr>
        <p:txBody>
          <a:bodyPr/>
          <a:lstStyle/>
          <a:p>
            <a:pPr lvl="0" algn="ctr">
              <a:defRPr sz="3200"/>
            </a:pP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304800" y="1828800"/>
            <a:ext cx="4470399" cy="5791201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>
            <p:ph type="body" idx="1"/>
          </p:nvPr>
        </p:nvSpPr>
        <p:spPr>
          <a:xfrm>
            <a:off x="304800" y="6705600"/>
            <a:ext cx="9550400" cy="914400"/>
          </a:xfrm>
          <a:prstGeom prst="rect">
            <a:avLst/>
          </a:prstGeom>
        </p:spPr>
        <p:txBody>
          <a:bodyPr/>
          <a:lstStyle/>
          <a:p>
            <a:pPr lvl="0" algn="ctr">
              <a:defRPr sz="3200"/>
            </a:pP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04800" y="304800"/>
            <a:ext cx="9550400" cy="152400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 lvl="0"/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04800" y="1828800"/>
            <a:ext cx="9550400" cy="5791201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 spd="med" advClick="1"/>
  <p:txStyles>
    <p:titleStyle>
      <a:lvl1pPr>
        <a:defRPr sz="4200">
          <a:latin typeface="Arial"/>
          <a:ea typeface="Arial"/>
          <a:cs typeface="Arial"/>
          <a:sym typeface="Arial"/>
        </a:defRPr>
      </a:lvl1pPr>
      <a:lvl2pPr>
        <a:defRPr sz="4200">
          <a:latin typeface="Arial"/>
          <a:ea typeface="Arial"/>
          <a:cs typeface="Arial"/>
          <a:sym typeface="Arial"/>
        </a:defRPr>
      </a:lvl2pPr>
      <a:lvl3pPr>
        <a:defRPr sz="4200">
          <a:latin typeface="Arial"/>
          <a:ea typeface="Arial"/>
          <a:cs typeface="Arial"/>
          <a:sym typeface="Arial"/>
        </a:defRPr>
      </a:lvl3pPr>
      <a:lvl4pPr>
        <a:defRPr sz="4200">
          <a:latin typeface="Arial"/>
          <a:ea typeface="Arial"/>
          <a:cs typeface="Arial"/>
          <a:sym typeface="Arial"/>
        </a:defRPr>
      </a:lvl4pPr>
      <a:lvl5pPr>
        <a:defRPr sz="4200">
          <a:latin typeface="Arial"/>
          <a:ea typeface="Arial"/>
          <a:cs typeface="Arial"/>
          <a:sym typeface="Arial"/>
        </a:defRPr>
      </a:lvl5pPr>
      <a:lvl6pPr>
        <a:defRPr sz="4200">
          <a:latin typeface="Arial"/>
          <a:ea typeface="Arial"/>
          <a:cs typeface="Arial"/>
          <a:sym typeface="Arial"/>
        </a:defRPr>
      </a:lvl6pPr>
      <a:lvl7pPr>
        <a:defRPr sz="4200">
          <a:latin typeface="Arial"/>
          <a:ea typeface="Arial"/>
          <a:cs typeface="Arial"/>
          <a:sym typeface="Arial"/>
        </a:defRPr>
      </a:lvl7pPr>
      <a:lvl8pPr>
        <a:defRPr sz="4200">
          <a:latin typeface="Arial"/>
          <a:ea typeface="Arial"/>
          <a:cs typeface="Arial"/>
          <a:sym typeface="Arial"/>
        </a:defRPr>
      </a:lvl8pPr>
      <a:lvl9pPr>
        <a:defRPr sz="4200">
          <a:latin typeface="Arial"/>
          <a:ea typeface="Arial"/>
          <a:cs typeface="Arial"/>
          <a:sym typeface="Arial"/>
        </a:defRPr>
      </a:lvl9pPr>
    </p:titleStyle>
    <p:bodyStyle>
      <a:lvl1pPr>
        <a:defRPr sz="2600">
          <a:latin typeface="Arial"/>
          <a:ea typeface="Arial"/>
          <a:cs typeface="Arial"/>
          <a:sym typeface="Arial"/>
        </a:defRPr>
      </a:lvl1pPr>
      <a:lvl2pPr>
        <a:defRPr sz="2600">
          <a:latin typeface="Arial"/>
          <a:ea typeface="Arial"/>
          <a:cs typeface="Arial"/>
          <a:sym typeface="Arial"/>
        </a:defRPr>
      </a:lvl2pPr>
      <a:lvl3pPr>
        <a:defRPr sz="2600">
          <a:latin typeface="Arial"/>
          <a:ea typeface="Arial"/>
          <a:cs typeface="Arial"/>
          <a:sym typeface="Arial"/>
        </a:defRPr>
      </a:lvl3pPr>
      <a:lvl4pPr>
        <a:defRPr sz="2600">
          <a:latin typeface="Arial"/>
          <a:ea typeface="Arial"/>
          <a:cs typeface="Arial"/>
          <a:sym typeface="Arial"/>
        </a:defRPr>
      </a:lvl4pPr>
      <a:lvl5pPr>
        <a:defRPr sz="2600">
          <a:latin typeface="Arial"/>
          <a:ea typeface="Arial"/>
          <a:cs typeface="Arial"/>
          <a:sym typeface="Arial"/>
        </a:defRPr>
      </a:lvl5pPr>
      <a:lvl6pPr>
        <a:defRPr sz="2600">
          <a:latin typeface="Arial"/>
          <a:ea typeface="Arial"/>
          <a:cs typeface="Arial"/>
          <a:sym typeface="Arial"/>
        </a:defRPr>
      </a:lvl6pPr>
      <a:lvl7pPr>
        <a:defRPr sz="2600">
          <a:latin typeface="Arial"/>
          <a:ea typeface="Arial"/>
          <a:cs typeface="Arial"/>
          <a:sym typeface="Arial"/>
        </a:defRPr>
      </a:lvl7pPr>
      <a:lvl8pPr>
        <a:defRPr sz="2600">
          <a:latin typeface="Arial"/>
          <a:ea typeface="Arial"/>
          <a:cs typeface="Arial"/>
          <a:sym typeface="Arial"/>
        </a:defRPr>
      </a:lvl8pPr>
      <a:lvl9pPr>
        <a:defRPr sz="26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gif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gif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14399" y="3048000"/>
            <a:ext cx="8407401" cy="1295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 algn="ctr" defTabSz="804672">
              <a:defRPr sz="1800"/>
            </a:pPr>
            <a:r>
              <a:rPr sz="4224"/>
              <a:t>Chapter 16 Notes </a:t>
            </a:r>
            <a:endParaRPr sz="4224"/>
          </a:p>
          <a:p>
            <a:pPr lvl="0" algn="ctr" defTabSz="804672">
              <a:defRPr sz="1800"/>
            </a:pPr>
            <a:r>
              <a:rPr sz="4224"/>
              <a:t>Heat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1828799" y="4571999"/>
            <a:ext cx="6578601" cy="990601"/>
          </a:xfrm>
          <a:prstGeom prst="rect">
            <a:avLst/>
          </a:prstGeom>
        </p:spPr>
        <p:txBody>
          <a:bodyPr lIns="38100" tIns="38100" rIns="38100" bIns="38100">
            <a:normAutofit fontScale="100000" lnSpcReduction="0"/>
          </a:bodyPr>
          <a:lstStyle/>
          <a:p>
            <a:pPr lvl="0" algn="ctr">
              <a:defRPr sz="3200"/>
            </a:p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Example 2 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xfrm>
            <a:off x="304800" y="1828799"/>
            <a:ext cx="9550500" cy="548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What is the change in temperature that must have taken place if 10 grams of water lost 376.2 Joules? The specific heat of water is 4.18 J/g℃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Calorimeter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- Measures changes in heat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Heat lost by one thing = heat gained by another (until equilibrium)</a:t>
            </a:r>
          </a:p>
        </p:txBody>
      </p:sp>
      <p:pic>
        <p:nvPicPr>
          <p:cNvPr id="64" name="image06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40250" y="3363524"/>
            <a:ext cx="4016050" cy="26103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Heat Transfer    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 defTabSz="905255">
              <a:defRPr sz="1800"/>
            </a:pPr>
            <a:endParaRPr sz="2574"/>
          </a:p>
          <a:p>
            <a:pPr lvl="0" defTabSz="905255">
              <a:defRPr sz="1800"/>
            </a:pPr>
            <a:endParaRPr sz="2574"/>
          </a:p>
          <a:p>
            <a:pPr lvl="0" defTabSz="905255">
              <a:defRPr sz="1800"/>
            </a:pPr>
            <a:endParaRPr sz="2574"/>
          </a:p>
          <a:p>
            <a:pPr lvl="0" defTabSz="905255">
              <a:defRPr sz="1800"/>
            </a:pPr>
            <a:endParaRPr sz="2574"/>
          </a:p>
          <a:p>
            <a:pPr lvl="0" defTabSz="905255">
              <a:defRPr sz="1800"/>
            </a:pPr>
            <a:endParaRPr sz="2574"/>
          </a:p>
          <a:p>
            <a:pPr lvl="0" defTabSz="905255">
              <a:defRPr sz="1800"/>
            </a:pPr>
            <a:endParaRPr sz="2574"/>
          </a:p>
          <a:p>
            <a:pPr lvl="0" defTabSz="905255">
              <a:defRPr sz="1800"/>
            </a:pPr>
            <a:r>
              <a:rPr sz="2574"/>
              <a:t>Conduction- heat transfer through direct contact (matter is needed to transfer the heat)</a:t>
            </a:r>
            <a:endParaRPr sz="2574"/>
          </a:p>
          <a:p>
            <a:pPr lvl="0" defTabSz="905255">
              <a:defRPr sz="1800"/>
            </a:pPr>
            <a:endParaRPr sz="2574"/>
          </a:p>
          <a:p>
            <a:pPr lvl="0" defTabSz="905255">
              <a:defRPr sz="1800"/>
            </a:pPr>
            <a:r>
              <a:rPr sz="2574"/>
              <a:t>Convection- heat transfer through the movement of fluids (liquids or gasses) (matter is need to transfer the heat)</a:t>
            </a:r>
            <a:endParaRPr sz="2574"/>
          </a:p>
          <a:p>
            <a:pPr lvl="0" defTabSz="905255">
              <a:defRPr sz="1800"/>
            </a:pPr>
            <a:endParaRPr sz="2574"/>
          </a:p>
          <a:p>
            <a:pPr lvl="0" defTabSz="905255">
              <a:defRPr sz="1800"/>
            </a:pPr>
            <a:r>
              <a:rPr sz="2574"/>
              <a:t>Radiation- heat transfer through electromagnetic waves of radiation (matter is not needed for heat transfer in this case)</a:t>
            </a:r>
          </a:p>
        </p:txBody>
      </p:sp>
      <p:pic>
        <p:nvPicPr>
          <p:cNvPr id="68" name="image07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0" y="304800"/>
            <a:ext cx="4574276" cy="33088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302624" y="303050"/>
            <a:ext cx="9616501" cy="9853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Heat     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Transfer of thermal energy from one object to another because of the difference in temperature. 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Heat energy is measured in Joules (J). 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Review of types of matter  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304799" y="1828799"/>
            <a:ext cx="4470302" cy="54864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/>
          </a:p>
        </p:txBody>
      </p:sp>
      <p:sp>
        <p:nvSpPr>
          <p:cNvPr id="27" name="Shape 27"/>
          <p:cNvSpPr/>
          <p:nvPr/>
        </p:nvSpPr>
        <p:spPr>
          <a:xfrm>
            <a:off x="5384999" y="1828799"/>
            <a:ext cx="4470301" cy="5506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>
              <a:defRPr sz="1800"/>
            </a:pPr>
            <a:r>
              <a:rPr sz="2400"/>
              <a:t>Substance A: Solid</a:t>
            </a:r>
            <a:endParaRPr sz="26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Substance B: Liquid</a:t>
            </a:r>
            <a:endParaRPr sz="26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Substance C: Gas </a:t>
            </a:r>
            <a:endParaRPr sz="26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Which substance will conduct heat the best? </a:t>
            </a:r>
            <a:endParaRPr sz="26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SOLIDS!!! </a:t>
            </a:r>
            <a:endParaRPr sz="26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Why?</a:t>
            </a:r>
            <a:endParaRPr sz="2600"/>
          </a:p>
          <a:p>
            <a:pPr lvl="0">
              <a:defRPr sz="1800"/>
            </a:pPr>
            <a:endParaRPr sz="2400"/>
          </a:p>
          <a:p>
            <a:pPr lvl="0">
              <a:defRPr sz="1800"/>
            </a:pPr>
            <a:r>
              <a:rPr sz="2400"/>
              <a:t>Because the atoms are closer together </a:t>
            </a:r>
          </a:p>
        </p:txBody>
      </p:sp>
      <p:pic>
        <p:nvPicPr>
          <p:cNvPr id="28" name="image0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4799" y="1977412"/>
            <a:ext cx="4470301" cy="36651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 advClick="1">
    <p:push dir="r"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Heat Conduction 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304800" y="1828799"/>
            <a:ext cx="9550500" cy="548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What type of solid conducts heat better?  Circle One 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Wood </a:t>
            </a:r>
            <a:endParaRPr sz="2600"/>
          </a:p>
          <a:p>
            <a:pPr lvl="0">
              <a:defRPr sz="1800"/>
            </a:pPr>
            <a:r>
              <a:rPr sz="2600"/>
              <a:t>Ice </a:t>
            </a:r>
            <a:endParaRPr sz="2600"/>
          </a:p>
          <a:p>
            <a:pPr lvl="0">
              <a:defRPr sz="1800"/>
            </a:pPr>
            <a:r>
              <a:rPr sz="2600"/>
              <a:t>Iron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Temperature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-Temperature = Average kinetic energy of the particles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faster moving = hotter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slower moving = colder</a:t>
            </a:r>
          </a:p>
        </p:txBody>
      </p:sp>
      <p:pic>
        <p:nvPicPr>
          <p:cNvPr id="35" name="image04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80000" y="3556000"/>
            <a:ext cx="3810000" cy="33400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Thermal Contraction/Expansion</a:t>
            </a:r>
          </a:p>
        </p:txBody>
      </p:sp>
      <p:sp>
        <p:nvSpPr>
          <p:cNvPr id="38" name="Shape 38"/>
          <p:cNvSpPr/>
          <p:nvPr/>
        </p:nvSpPr>
        <p:spPr>
          <a:xfrm>
            <a:off x="304800" y="304799"/>
            <a:ext cx="9800575" cy="12779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spAutoFit/>
          </a:bodyPr>
          <a:lstStyle>
            <a:lvl1pPr>
              <a:defRPr sz="4200"/>
            </a:lvl1pPr>
          </a:lstStyle>
          <a:p>
            <a:pPr lvl="0">
              <a:defRPr sz="1800"/>
            </a:pPr>
            <a:r>
              <a:rPr sz="4200"/>
              <a:t>Therm</a:t>
            </a:r>
            <a:endParaRPr sz="4200"/>
          </a:p>
        </p:txBody>
      </p:sp>
      <p:pic>
        <p:nvPicPr>
          <p:cNvPr id="39" name="image01.g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3200" y="2590800"/>
            <a:ext cx="6553200" cy="317500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>
            <p:ph type="body" idx="1"/>
          </p:nvPr>
        </p:nvSpPr>
        <p:spPr>
          <a:xfrm>
            <a:off x="488874" y="1295400"/>
            <a:ext cx="9616501" cy="556019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2200"/>
              <a:t>As molecules get hotter, they move faster and expand. (thermal expansion)</a:t>
            </a:r>
            <a:endParaRPr sz="2200"/>
          </a:p>
          <a:p>
            <a:pPr lvl="0">
              <a:defRPr sz="1800"/>
            </a:pPr>
            <a:r>
              <a:rPr sz="2200"/>
              <a:t>As molecules get colder, they move slower and contract.</a:t>
            </a:r>
            <a:endParaRPr sz="2200"/>
          </a:p>
          <a:p>
            <a:pPr lvl="0">
              <a:defRPr sz="1800"/>
            </a:pPr>
            <a:r>
              <a:rPr sz="2200"/>
              <a:t>(thermal contraction) </a:t>
            </a:r>
            <a:endParaRPr sz="2200"/>
          </a:p>
          <a:p>
            <a:pPr lvl="0">
              <a:defRPr sz="1800"/>
            </a:pPr>
            <a:r>
              <a:rPr sz="2200"/>
              <a:t>Except for when water goes from a liquid to a solid</a:t>
            </a:r>
          </a:p>
        </p:txBody>
      </p:sp>
      <p:pic>
        <p:nvPicPr>
          <p:cNvPr id="41" name="image02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11200" y="5689574"/>
            <a:ext cx="2870200" cy="19304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image03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803900" y="4648174"/>
            <a:ext cx="2730500" cy="297180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00.jp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483600" y="2334424"/>
            <a:ext cx="1447800" cy="21717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Specific Heat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302624" y="1818400"/>
            <a:ext cx="9609301" cy="63107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2600"/>
              <a:t>-Amount of heat needed to raise the temp. of one gram of a material by one ℃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- Measured in J/g℃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-Lower Specific Heats --&gt; take less energy to heat up.</a:t>
            </a:r>
            <a:endParaRPr sz="2600"/>
          </a:p>
          <a:p>
            <a:pPr lvl="0">
              <a:defRPr sz="1800"/>
            </a:pPr>
            <a:r>
              <a:rPr sz="2600"/>
              <a:t>    ex. metals</a:t>
            </a:r>
            <a:endParaRPr sz="2600"/>
          </a:p>
          <a:p>
            <a:pPr lvl="0">
              <a:defRPr sz="1800"/>
            </a:pPr>
            <a:endParaRPr sz="2600"/>
          </a:p>
          <a:p>
            <a:pPr lvl="0">
              <a:defRPr sz="1800"/>
            </a:pPr>
            <a:r>
              <a:rPr sz="2600"/>
              <a:t>-Higher Specific Heats --&gt; take more energy to heat up.</a:t>
            </a:r>
            <a:endParaRPr sz="2600"/>
          </a:p>
          <a:p>
            <a:pPr lvl="0">
              <a:defRPr sz="1800"/>
            </a:pPr>
            <a:r>
              <a:rPr sz="2600"/>
              <a:t>    ex. water, styrofoam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xfrm>
            <a:off x="304799" y="304799"/>
            <a:ext cx="9626601" cy="9906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4200"/>
              <a:t>Heat Formula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xfrm>
            <a:off x="304799" y="1828800"/>
            <a:ext cx="9626601" cy="5562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 lvl="0">
              <a:defRPr sz="1800"/>
            </a:pPr>
            <a:r>
              <a:rPr sz="3400"/>
              <a:t>Q = m  x  c   x       t</a:t>
            </a:r>
            <a:endParaRPr sz="3400"/>
          </a:p>
          <a:p>
            <a:pPr lvl="0">
              <a:defRPr sz="1800"/>
            </a:pPr>
            <a:endParaRPr sz="3400"/>
          </a:p>
          <a:p>
            <a:pPr lvl="0">
              <a:defRPr sz="1800"/>
            </a:pPr>
            <a:r>
              <a:rPr sz="3400"/>
              <a:t>Q = Heat energy (Joules)</a:t>
            </a:r>
            <a:endParaRPr sz="3400"/>
          </a:p>
          <a:p>
            <a:pPr lvl="0">
              <a:defRPr sz="1800"/>
            </a:pPr>
            <a:r>
              <a:rPr sz="3400"/>
              <a:t>m = mass (grams)</a:t>
            </a:r>
            <a:endParaRPr sz="3400"/>
          </a:p>
          <a:p>
            <a:pPr lvl="0">
              <a:defRPr sz="1800"/>
            </a:pPr>
            <a:r>
              <a:rPr sz="3400"/>
              <a:t>c  = specific heat (J/gC)</a:t>
            </a:r>
            <a:endParaRPr sz="3400"/>
          </a:p>
          <a:p>
            <a:pPr lvl="0">
              <a:defRPr sz="1800"/>
            </a:pPr>
            <a:r>
              <a:rPr sz="2600"/>
              <a:t>  </a:t>
            </a:r>
            <a:r>
              <a:rPr sz="3400"/>
              <a:t> t= change in temperature  (Celsius)</a:t>
            </a:r>
            <a:endParaRPr sz="3400"/>
          </a:p>
          <a:p>
            <a:pPr lvl="0">
              <a:defRPr sz="1800"/>
            </a:pPr>
            <a:endParaRPr sz="3400"/>
          </a:p>
          <a:p>
            <a:pPr lvl="0">
              <a:defRPr sz="1800"/>
            </a:pPr>
            <a:r>
              <a:rPr sz="3400"/>
              <a:t>m = Q/(c x    t)    c=Q/(m x    t)        t=Q/(m x c)</a:t>
            </a:r>
          </a:p>
        </p:txBody>
      </p:sp>
      <p:sp>
        <p:nvSpPr>
          <p:cNvPr id="50" name="Shape 50"/>
          <p:cNvSpPr/>
          <p:nvPr/>
        </p:nvSpPr>
        <p:spPr>
          <a:xfrm>
            <a:off x="3254950" y="1833627"/>
            <a:ext cx="416225" cy="463569"/>
          </a:xfrm>
          <a:prstGeom prst="triangle">
            <a:avLst/>
          </a:prstGeom>
          <a:solidFill>
            <a:srgbClr val="CFE2F3"/>
          </a:solidFill>
          <a:ln w="19050"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1" name="Shape 51"/>
          <p:cNvSpPr/>
          <p:nvPr/>
        </p:nvSpPr>
        <p:spPr>
          <a:xfrm>
            <a:off x="206949" y="4373602"/>
            <a:ext cx="416226" cy="463568"/>
          </a:xfrm>
          <a:prstGeom prst="triangle">
            <a:avLst/>
          </a:prstGeom>
          <a:solidFill>
            <a:srgbClr val="CFE2F3"/>
          </a:solidFill>
          <a:ln w="19050"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2" name="Shape 52"/>
          <p:cNvSpPr/>
          <p:nvPr/>
        </p:nvSpPr>
        <p:spPr>
          <a:xfrm>
            <a:off x="2442149" y="5897627"/>
            <a:ext cx="416225" cy="463568"/>
          </a:xfrm>
          <a:prstGeom prst="triangle">
            <a:avLst/>
          </a:prstGeom>
          <a:solidFill>
            <a:srgbClr val="CFE2F3"/>
          </a:solidFill>
          <a:ln w="19050"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3" name="Shape 53"/>
          <p:cNvSpPr/>
          <p:nvPr/>
        </p:nvSpPr>
        <p:spPr>
          <a:xfrm>
            <a:off x="5490150" y="5897627"/>
            <a:ext cx="416225" cy="463568"/>
          </a:xfrm>
          <a:prstGeom prst="triangle">
            <a:avLst/>
          </a:prstGeom>
          <a:solidFill>
            <a:srgbClr val="CFE2F3"/>
          </a:solidFill>
          <a:ln w="19050"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4" name="Shape 54"/>
          <p:cNvSpPr/>
          <p:nvPr/>
        </p:nvSpPr>
        <p:spPr>
          <a:xfrm>
            <a:off x="6607750" y="5897627"/>
            <a:ext cx="416225" cy="463568"/>
          </a:xfrm>
          <a:prstGeom prst="triangle">
            <a:avLst/>
          </a:prstGeom>
          <a:solidFill>
            <a:srgbClr val="CFE2F3"/>
          </a:solidFill>
          <a:ln w="19050">
            <a:solidFill/>
            <a:round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304800" y="304800"/>
            <a:ext cx="9550500" cy="914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defTabSz="557784">
              <a:defRPr sz="1800"/>
            </a:pPr>
            <a:r>
              <a:rPr sz="2562"/>
              <a:t>Example 1:</a:t>
            </a:r>
            <a:endParaRPr sz="2562"/>
          </a:p>
          <a:p>
            <a:pPr lvl="0" defTabSz="557784">
              <a:defRPr sz="1800"/>
            </a:pPr>
            <a:r>
              <a:rPr sz="2562"/>
              <a:t> 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304800" y="1828799"/>
            <a:ext cx="9550500" cy="548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3000"/>
            </a:lvl1pPr>
          </a:lstStyle>
          <a:p>
            <a:pPr lvl="0">
              <a:defRPr sz="1800"/>
            </a:pPr>
            <a:r>
              <a:rPr sz="3000"/>
              <a:t>How much heat does a 6 gram piece of aluminum lose if it goes from 16℃ to -32℃? The specific heat of aluminum is .89 4.18 J/g℃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0404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0404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04040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04040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