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lvl1pPr>
      <a:defRPr sz="2400">
        <a:latin typeface="Arial"/>
        <a:ea typeface="Arial"/>
        <a:cs typeface="Arial"/>
        <a:sym typeface="Arial"/>
      </a:defRPr>
    </a:lvl1pPr>
    <a:lvl2pPr indent="457200">
      <a:defRPr sz="2400">
        <a:latin typeface="Arial"/>
        <a:ea typeface="Arial"/>
        <a:cs typeface="Arial"/>
        <a:sym typeface="Arial"/>
      </a:defRPr>
    </a:lvl2pPr>
    <a:lvl3pPr indent="914400">
      <a:defRPr sz="2400">
        <a:latin typeface="Arial"/>
        <a:ea typeface="Arial"/>
        <a:cs typeface="Arial"/>
        <a:sym typeface="Arial"/>
      </a:defRPr>
    </a:lvl3pPr>
    <a:lvl4pPr indent="1371600">
      <a:defRPr sz="2400">
        <a:latin typeface="Arial"/>
        <a:ea typeface="Arial"/>
        <a:cs typeface="Arial"/>
        <a:sym typeface="Arial"/>
      </a:defRPr>
    </a:lvl4pPr>
    <a:lvl5pPr indent="1828800">
      <a:defRPr sz="2400">
        <a:latin typeface="Arial"/>
        <a:ea typeface="Arial"/>
        <a:cs typeface="Arial"/>
        <a:sym typeface="Arial"/>
      </a:defRPr>
    </a:lvl5pPr>
    <a:lvl6pPr>
      <a:defRPr sz="2400">
        <a:latin typeface="Arial"/>
        <a:ea typeface="Arial"/>
        <a:cs typeface="Arial"/>
        <a:sym typeface="Arial"/>
      </a:defRPr>
    </a:lvl6pPr>
    <a:lvl7pPr>
      <a:defRPr sz="2400">
        <a:latin typeface="Arial"/>
        <a:ea typeface="Arial"/>
        <a:cs typeface="Arial"/>
        <a:sym typeface="Arial"/>
      </a:defRPr>
    </a:lvl7pPr>
    <a:lvl8pPr>
      <a:defRPr sz="2400">
        <a:latin typeface="Arial"/>
        <a:ea typeface="Arial"/>
        <a:cs typeface="Arial"/>
        <a:sym typeface="Arial"/>
      </a:defRPr>
    </a:lvl8pPr>
    <a:lvl9pPr>
      <a:defRPr sz="2400"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Increase in temp leads to increase in resistance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Increase length leads to increase in resistance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Decrease in thickness leads to increase in resistance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 defTabSz="457200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https://www.youtube.com/watch?v=FIlFcoPAwd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oussette_aur16jul1_full.jpg" descr="moussette_aur16jul1_ful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>
            <p:ph type="title" idx="4294967295"/>
          </p:nvPr>
        </p:nvSpPr>
        <p:spPr>
          <a:xfrm>
            <a:off x="-1" y="1371600"/>
            <a:ext cx="9144002" cy="781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21791">
              <a:defRPr i="1" sz="4896">
                <a:solidFill>
                  <a:srgbClr val="EFE6CD"/>
                </a:solidFill>
                <a:latin typeface="Monotype Corsiva"/>
                <a:ea typeface="Monotype Corsiva"/>
                <a:cs typeface="Monotype Corsiva"/>
                <a:sym typeface="Monotype Corsiv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4896">
                <a:solidFill>
                  <a:srgbClr val="EFE6CD"/>
                </a:solidFill>
              </a:rPr>
              <a:t>Electricity</a:t>
            </a:r>
          </a:p>
        </p:txBody>
      </p:sp>
      <p:sp>
        <p:nvSpPr>
          <p:cNvPr id="10" name="Shape 10"/>
          <p:cNvSpPr/>
          <p:nvPr>
            <p:ph type="body" idx="4294967295"/>
          </p:nvPr>
        </p:nvSpPr>
        <p:spPr>
          <a:xfrm>
            <a:off x="-1" y="2133600"/>
            <a:ext cx="9144002" cy="14478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 marL="0" indent="0" algn="ctr">
              <a:lnSpc>
                <a:spcPct val="90000"/>
              </a:lnSpc>
              <a:buSzTx/>
              <a:buNone/>
              <a:defRPr sz="7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6.png" descr="Picture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958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body" idx="4294967295"/>
          </p:nvPr>
        </p:nvSpPr>
        <p:spPr>
          <a:xfrm>
            <a:off x="228600" y="990600"/>
            <a:ext cx="8229600" cy="502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spcBef>
                <a:spcPts val="600"/>
              </a:spcBef>
              <a:buClr>
                <a:srgbClr val="FFFFFF"/>
              </a:buClr>
              <a:buChar char="•"/>
              <a:defRPr sz="1800"/>
            </a:pPr>
            <a:r>
              <a:rPr sz="28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What</a:t>
            </a:r>
            <a:r>
              <a:rPr sz="28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’</a:t>
            </a:r>
            <a:r>
              <a:rPr sz="28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 a Circuit?</a:t>
            </a:r>
            <a:endParaRPr sz="28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Provides a complete, closed path for an electric current to flow</a:t>
            </a:r>
            <a:endParaRPr sz="24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Circuit works when path is closed; doesn</a:t>
            </a:r>
            <a:r>
              <a: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’</a:t>
            </a:r>
            <a:r>
              <a: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 work when path is open</a:t>
            </a:r>
            <a:endParaRPr sz="24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marL="300037" indent="-300037">
              <a:spcBef>
                <a:spcPts val="600"/>
              </a:spcBef>
              <a:buClr>
                <a:srgbClr val="FFFFFF"/>
              </a:buClr>
              <a:buChar char="•"/>
              <a:defRPr sz="1800"/>
            </a:pPr>
            <a:r>
              <a:rPr sz="28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Parts of a Circuit:</a:t>
            </a:r>
            <a:endParaRPr sz="28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 source of e- (i.e. battery, outlet)</a:t>
            </a:r>
            <a:endParaRPr sz="24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 load (resistance) which is the device that uses the electricity </a:t>
            </a:r>
            <a:endParaRPr sz="24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Wires carry the electrons</a:t>
            </a:r>
            <a:endParaRPr sz="240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spcBef>
                <a:spcPts val="500"/>
              </a:spcBef>
              <a:buClr>
                <a:srgbClr val="FFFFFF"/>
              </a:buClr>
              <a:defRPr sz="1800"/>
            </a:pPr>
            <a:r>
              <a:rPr sz="2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 switch, which opens or closes the circuit</a:t>
            </a:r>
          </a:p>
        </p:txBody>
      </p:sp>
      <p:sp>
        <p:nvSpPr>
          <p:cNvPr id="51" name="Shape 51"/>
          <p:cNvSpPr/>
          <p:nvPr/>
        </p:nvSpPr>
        <p:spPr>
          <a:xfrm>
            <a:off x="533400" y="228600"/>
            <a:ext cx="7924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777240">
              <a:defRPr sz="2805">
                <a:solidFill>
                  <a:srgbClr val="4D99CC"/>
                </a:solidFill>
                <a:effectLst>
                  <a:outerShdw sx="100000" sy="100000" kx="0" ky="0" algn="b" rotWithShape="0" blurRad="53975" dist="45799" dir="2700000">
                    <a:srgbClr val="C0C0C0">
                      <a:alpha val="79998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5">
                <a:solidFill>
                  <a:srgbClr val="4D99CC"/>
                </a:solidFill>
                <a:effectLst>
                  <a:outerShdw sx="100000" sy="100000" kx="0" ky="0" algn="b" rotWithShape="0" blurRad="53975" dist="45799" dir="2700000">
                    <a:srgbClr val="C0C0C0">
                      <a:alpha val="79998"/>
                    </a:srgbClr>
                  </a:outerShdw>
                </a:effectLst>
              </a:rPr>
              <a:t>Electric Currents</a:t>
            </a:r>
            <a:endParaRPr sz="3060">
              <a:solidFill>
                <a:srgbClr val="4D99CC"/>
              </a:solidFill>
              <a:effectLst>
                <a:outerShdw sx="100000" sy="100000" kx="0" ky="0" algn="b" rotWithShape="0" blurRad="53975" dist="45799" dir="2700000">
                  <a:srgbClr val="C0C0C0">
                    <a:alpha val="79998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1.jpg" descr="Pictur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body" idx="4294967295"/>
          </p:nvPr>
        </p:nvSpPr>
        <p:spPr>
          <a:xfrm>
            <a:off x="304800" y="1371600"/>
            <a:ext cx="4038600" cy="54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93914" indent="-293914">
              <a:spcBef>
                <a:spcPts val="500"/>
              </a:spcBef>
              <a:buClr>
                <a:srgbClr val="336699"/>
              </a:buClr>
              <a:buChar char="•"/>
              <a:defRPr sz="1800"/>
            </a:pPr>
            <a:r>
              <a:rPr sz="2400">
                <a:solidFill>
                  <a:srgbClr val="336699"/>
                </a:solidFill>
              </a:rPr>
              <a:t>Only one path for a current to flow</a:t>
            </a:r>
            <a:endParaRPr sz="2400">
              <a:solidFill>
                <a:srgbClr val="336699"/>
              </a:solidFill>
            </a:endParaRPr>
          </a:p>
          <a:p>
            <a:pPr lvl="0" marL="293914" indent="-293914">
              <a:spcBef>
                <a:spcPts val="500"/>
              </a:spcBef>
              <a:buClr>
                <a:srgbClr val="336699"/>
              </a:buClr>
              <a:buChar char="•"/>
              <a:defRPr sz="1800"/>
            </a:pPr>
            <a:r>
              <a:rPr sz="2400">
                <a:solidFill>
                  <a:srgbClr val="336699"/>
                </a:solidFill>
              </a:rPr>
              <a:t>All parts of the circuit are connected one after the other</a:t>
            </a:r>
            <a:endParaRPr sz="2400">
              <a:solidFill>
                <a:srgbClr val="336699"/>
              </a:solidFill>
            </a:endParaRPr>
          </a:p>
          <a:p>
            <a:pPr lvl="1" marL="695325" indent="-238125">
              <a:spcBef>
                <a:spcPts val="400"/>
              </a:spcBef>
              <a:buClr>
                <a:srgbClr val="336699"/>
              </a:buClr>
              <a:defRPr sz="1800"/>
            </a:pPr>
            <a:r>
              <a:rPr sz="2000">
                <a:solidFill>
                  <a:srgbClr val="336699"/>
                </a:solidFill>
              </a:rPr>
              <a:t>Ex. Old Christmas Lights</a:t>
            </a:r>
            <a:endParaRPr sz="2000">
              <a:solidFill>
                <a:srgbClr val="336699"/>
              </a:solidFill>
            </a:endParaRPr>
          </a:p>
          <a:p>
            <a:pPr lvl="0" marL="293914" indent="-293914">
              <a:spcBef>
                <a:spcPts val="500"/>
              </a:spcBef>
              <a:buClr>
                <a:srgbClr val="336699"/>
              </a:buClr>
              <a:buChar char="•"/>
              <a:defRPr sz="1800"/>
            </a:pPr>
            <a:r>
              <a:rPr sz="2400">
                <a:solidFill>
                  <a:srgbClr val="336699"/>
                </a:solidFill>
              </a:rPr>
              <a:t>Same current (I) passes through each resistor</a:t>
            </a:r>
            <a:endParaRPr sz="2400">
              <a:solidFill>
                <a:srgbClr val="336699"/>
              </a:solidFill>
            </a:endParaRPr>
          </a:p>
          <a:p>
            <a:pPr lvl="0" marL="293914" indent="-293914">
              <a:spcBef>
                <a:spcPts val="500"/>
              </a:spcBef>
              <a:buClr>
                <a:srgbClr val="336699"/>
              </a:buClr>
              <a:buChar char="•"/>
              <a:defRPr sz="1800"/>
            </a:pPr>
            <a:r>
              <a:rPr sz="2400">
                <a:solidFill>
                  <a:srgbClr val="336699"/>
                </a:solidFill>
              </a:rPr>
              <a:t>Current stays the same</a:t>
            </a:r>
            <a:endParaRPr sz="2400">
              <a:solidFill>
                <a:srgbClr val="336699"/>
              </a:solidFill>
            </a:endParaRPr>
          </a:p>
          <a:p>
            <a:pPr lvl="0" marL="293914" indent="-293914">
              <a:spcBef>
                <a:spcPts val="500"/>
              </a:spcBef>
              <a:buClr>
                <a:srgbClr val="336699"/>
              </a:buClr>
              <a:buChar char="•"/>
              <a:defRPr sz="1800"/>
            </a:pPr>
            <a:r>
              <a:rPr sz="2400">
                <a:solidFill>
                  <a:srgbClr val="336699"/>
                </a:solidFill>
              </a:rPr>
              <a:t>Voltage drops after each resistor</a:t>
            </a:r>
          </a:p>
        </p:txBody>
      </p:sp>
      <p:pic>
        <p:nvPicPr>
          <p:cNvPr id="55" name="A4series.jpg" descr="A4seri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9600" y="1143000"/>
            <a:ext cx="4429125" cy="51054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457200" y="304800"/>
            <a:ext cx="76200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539495">
              <a:defRPr b="1" sz="1474">
                <a:ln w="4420">
                  <a:solidFill>
                    <a:srgbClr val="3333CC"/>
                  </a:solidFill>
                </a:ln>
                <a:solidFill>
                  <a:srgbClr val="B2B2B2">
                    <a:alpha val="50195"/>
                  </a:srgbClr>
                </a:solidFill>
                <a:effectLst>
                  <a:outerShdw sx="100000" sy="100000" kx="0" ky="0" algn="b" rotWithShape="0" blurRad="37464" dist="27016" dir="2021404">
                    <a:srgbClr val="9999FF">
                      <a:alpha val="74996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1474">
                <a:ln w="4420">
                  <a:solidFill>
                    <a:srgbClr val="3333CC"/>
                  </a:solidFill>
                </a:ln>
                <a:solidFill>
                  <a:srgbClr val="B2B2B2">
                    <a:alpha val="50195"/>
                  </a:srgbClr>
                </a:solidFill>
                <a:effectLst>
                  <a:outerShdw sx="100000" sy="100000" kx="0" ky="0" algn="b" rotWithShape="0" blurRad="37464" dist="27016" dir="2021404">
                    <a:srgbClr val="9999FF">
                      <a:alpha val="74996"/>
                    </a:srgbClr>
                  </a:outerShdw>
                </a:effectLst>
              </a:rPr>
              <a:t>Series Circuit</a:t>
            </a:r>
            <a:endParaRPr b="1" sz="2124">
              <a:ln w="4420">
                <a:solidFill>
                  <a:srgbClr val="3333CC"/>
                </a:solidFill>
              </a:ln>
              <a:solidFill>
                <a:srgbClr val="B2B2B2">
                  <a:alpha val="50195"/>
                </a:srgbClr>
              </a:solidFill>
              <a:effectLst>
                <a:outerShdw sx="100000" sy="100000" kx="0" ky="0" algn="b" rotWithShape="0" blurRad="37464" dist="27016" dir="2021404">
                  <a:srgbClr val="9999FF">
                    <a:alpha val="74996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4.jpg" descr="Picture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>
            <p:ph type="body" idx="4294967295"/>
          </p:nvPr>
        </p:nvSpPr>
        <p:spPr>
          <a:xfrm>
            <a:off x="76200" y="1523999"/>
            <a:ext cx="4722813" cy="443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>
                <a:solidFill>
                  <a:srgbClr val="860477"/>
                </a:solidFill>
              </a:rPr>
              <a:t>Different parts of circuit are on separate branches</a:t>
            </a:r>
            <a:endParaRPr sz="2800">
              <a:solidFill>
                <a:srgbClr val="860477"/>
              </a:solidFill>
            </a:endParaRPr>
          </a:p>
          <a:p>
            <a:pPr lvl="0"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>
                <a:solidFill>
                  <a:srgbClr val="860477"/>
                </a:solidFill>
              </a:rPr>
              <a:t>Several paths for electrons can be taken</a:t>
            </a:r>
            <a:endParaRPr sz="2800">
              <a:solidFill>
                <a:srgbClr val="860477"/>
              </a:solidFill>
            </a:endParaRPr>
          </a:p>
          <a:p>
            <a:pPr lvl="1" marL="742950" indent="-285750"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Ex. New Christmas Lights</a:t>
            </a:r>
            <a:endParaRPr sz="2400">
              <a:solidFill>
                <a:srgbClr val="860477"/>
              </a:solidFill>
            </a:endParaRPr>
          </a:p>
          <a:p>
            <a:pPr lvl="1" marL="742950" indent="-285750"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Ex. Circuits in your home</a:t>
            </a:r>
            <a:endParaRPr sz="2400">
              <a:solidFill>
                <a:srgbClr val="860477"/>
              </a:solidFill>
            </a:endParaRPr>
          </a:p>
          <a:p>
            <a:pPr lvl="0"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>
                <a:solidFill>
                  <a:srgbClr val="860477"/>
                </a:solidFill>
              </a:rPr>
              <a:t>Voltage stays the same</a:t>
            </a:r>
            <a:endParaRPr sz="2800">
              <a:solidFill>
                <a:srgbClr val="860477"/>
              </a:solidFill>
            </a:endParaRPr>
          </a:p>
          <a:p>
            <a:pPr lvl="0"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>
                <a:solidFill>
                  <a:srgbClr val="860477"/>
                </a:solidFill>
              </a:rPr>
              <a:t>Current decreases through each branch</a:t>
            </a:r>
          </a:p>
        </p:txBody>
      </p:sp>
      <p:pic>
        <p:nvPicPr>
          <p:cNvPr id="60" name="00083.png" descr="0008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1731962"/>
            <a:ext cx="3827463" cy="393541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304800" y="228600"/>
            <a:ext cx="8153400" cy="600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0079">
              <a:defRPr sz="1610">
                <a:solidFill>
                  <a:srgbClr val="336699"/>
                </a:solidFill>
                <a:effectLst>
                  <a:outerShdw sx="100000" sy="100000" kx="0" ky="0" algn="b" rotWithShape="0" blurRad="44450" dist="32053" dir="2021404">
                    <a:srgbClr val="B2B2B2">
                      <a:alpha val="79998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10">
                <a:solidFill>
                  <a:srgbClr val="336699"/>
                </a:solidFill>
                <a:effectLst>
                  <a:outerShdw sx="100000" sy="100000" kx="0" ky="0" algn="b" rotWithShape="0" blurRad="44450" dist="32053" dir="2021404">
                    <a:srgbClr val="B2B2B2">
                      <a:alpha val="79998"/>
                    </a:srgbClr>
                  </a:outerShdw>
                </a:effectLst>
              </a:rPr>
              <a:t>Parallel Circuit</a:t>
            </a:r>
            <a:endParaRPr sz="2520">
              <a:solidFill>
                <a:srgbClr val="336699"/>
              </a:solidFill>
              <a:effectLst>
                <a:outerShdw sx="100000" sy="100000" kx="0" ky="0" algn="b" rotWithShape="0" blurRad="44450" dist="32053" dir="2021404">
                  <a:srgbClr val="B2B2B2">
                    <a:alpha val="79998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solidFill>
                  <a:srgbClr val="86047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860477"/>
                </a:solidFill>
              </a:rPr>
              <a:t>Electrical Safety</a:t>
            </a:r>
          </a:p>
        </p:txBody>
      </p:sp>
      <p:sp>
        <p:nvSpPr>
          <p:cNvPr id="64" name="Shape 64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Fuse</a:t>
            </a:r>
            <a:endParaRPr sz="2800"/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Wire in the center of the fuse melts when too much current passes through it</a:t>
            </a:r>
            <a:endParaRPr sz="24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Circuit Breaker</a:t>
            </a:r>
            <a:endParaRPr sz="2800"/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A switch opens when the current is too high</a:t>
            </a:r>
            <a:endParaRPr sz="24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Ground-fault circuit interrupter (GFCI)</a:t>
            </a:r>
            <a:endParaRPr sz="2800"/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Monitors current flowing to and from an outlet or appliance</a:t>
            </a:r>
            <a:endParaRPr sz="2400"/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If current is not equal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→</a:t>
            </a:r>
            <a:r>
              <a:rPr sz="2400"/>
              <a:t>current is escaping and the GFCI opens the circuit to prevent serious electric shock</a:t>
            </a:r>
          </a:p>
        </p:txBody>
      </p:sp>
      <p:pic>
        <p:nvPicPr>
          <p:cNvPr id="6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0"/>
            <a:ext cx="1600200" cy="160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5212" y="0"/>
            <a:ext cx="1728788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5900" y="2438400"/>
            <a:ext cx="1308100" cy="184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6562" y="5257800"/>
            <a:ext cx="1087438" cy="160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Electricity.jpg" descr="Electricity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875"/>
            <a:ext cx="9144000" cy="6873875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 idx="4294967295"/>
          </p:nvPr>
        </p:nvSpPr>
        <p:spPr>
          <a:xfrm>
            <a:off x="609600" y="2286000"/>
            <a:ext cx="77724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Magnetism</a:t>
            </a:r>
          </a:p>
        </p:txBody>
      </p:sp>
    </p:spTree>
  </p:cSld>
  <p:clrMapOvr>
    <a:masterClrMapping/>
  </p:clrMapOvr>
  <p:transition spd="fast" advClick="1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2.jpg" descr="Picture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Magnetism</a:t>
            </a:r>
          </a:p>
        </p:txBody>
      </p:sp>
      <p:sp>
        <p:nvSpPr>
          <p:cNvPr id="75" name="Shape 75"/>
          <p:cNvSpPr/>
          <p:nvPr>
            <p:ph type="body" idx="4294967295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All magnets have North and South poles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1" marL="620485" indent="-163285">
              <a:spcBef>
                <a:spcPts val="300"/>
              </a:spcBef>
              <a:defRPr sz="1800"/>
            </a:pPr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If you break a bar magnet in half, each half will become a bar magnet with two poles</a:t>
            </a:r>
            <a:endParaRPr sz="1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 u="sng">
                <a:latin typeface="Arial Bold"/>
                <a:ea typeface="Arial Bold"/>
                <a:cs typeface="Arial Bold"/>
                <a:sym typeface="Arial Bold"/>
              </a:rPr>
              <a:t>Rule for magnetic poles</a:t>
            </a: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: like poles repel/opposites attract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Magnetic Field = region in which magnetic forces can act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1" marL="620485" indent="-163285">
              <a:spcBef>
                <a:spcPts val="300"/>
              </a:spcBef>
              <a:defRPr sz="1800"/>
            </a:pPr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Earth has one around it (</a:t>
            </a:r>
            <a:r>
              <a:rPr sz="1600" u="sng">
                <a:latin typeface="Arial Bold"/>
                <a:ea typeface="Arial Bold"/>
                <a:cs typeface="Arial Bold"/>
                <a:sym typeface="Arial Bold"/>
              </a:rPr>
              <a:t>Magnetosphere</a:t>
            </a:r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); strongest at poles</a:t>
            </a:r>
            <a:endParaRPr sz="1600">
              <a:latin typeface="Arial Bold"/>
              <a:ea typeface="Arial Bold"/>
              <a:cs typeface="Arial Bold"/>
              <a:sym typeface="Arial Bold"/>
            </a:endParaRPr>
          </a:p>
          <a:p>
            <a:pPr lvl="1" marL="620485" indent="-163285">
              <a:spcBef>
                <a:spcPts val="300"/>
              </a:spcBef>
              <a:defRPr sz="1800"/>
            </a:pPr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Magnetic lines of force define these areas</a:t>
            </a:r>
            <a:endParaRPr sz="1600">
              <a:latin typeface="Arial Bold"/>
              <a:ea typeface="Arial Bold"/>
              <a:cs typeface="Arial Bold"/>
              <a:sym typeface="Arial Bold"/>
            </a:endParaRPr>
          </a:p>
          <a:p>
            <a:pPr lvl="1" marL="620485" indent="-163285">
              <a:spcBef>
                <a:spcPts val="300"/>
              </a:spcBef>
              <a:defRPr sz="1800"/>
            </a:pPr>
            <a:r>
              <a:rPr sz="1600">
                <a:latin typeface="Arial Bold"/>
                <a:ea typeface="Arial Bold"/>
                <a:cs typeface="Arial Bold"/>
                <a:sym typeface="Arial Bold"/>
              </a:rPr>
              <a:t>Electrons in atoms spin, causing the magnetic field</a:t>
            </a:r>
            <a:endParaRPr sz="1600">
              <a:latin typeface="Arial Bold"/>
              <a:ea typeface="Arial Bold"/>
              <a:cs typeface="Arial Bold"/>
              <a:sym typeface="Arial Bold"/>
            </a:endParaRPr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Magnetic Force – as two magnets move farther apart, the magnetic force </a:t>
            </a:r>
            <a:r>
              <a:rPr sz="2800">
                <a:latin typeface="Symbol"/>
                <a:ea typeface="Symbol"/>
                <a:cs typeface="Symbol"/>
                <a:sym typeface="Symbol"/>
              </a:rPr>
              <a:t>↓</a:t>
            </a:r>
          </a:p>
        </p:txBody>
      </p:sp>
      <p:pic>
        <p:nvPicPr>
          <p:cNvPr id="76" name="splash.jpg" descr="splash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9000" y="0"/>
            <a:ext cx="1600200" cy="157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attractrepel2.jpg" descr="attractrepel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52400"/>
            <a:ext cx="1447800" cy="1177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4_1_5_0_magnetic_02.jpg" descr="4_1_5_0_magnetic_0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96200" y="4572000"/>
            <a:ext cx="1028700" cy="1114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4.jpg" descr="Picture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body" idx="4294967295"/>
          </p:nvPr>
        </p:nvSpPr>
        <p:spPr>
          <a:xfrm>
            <a:off x="685800" y="1676400"/>
            <a:ext cx="8001000" cy="403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Electricity and magnetism are inseparable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Electromagnet: made by winding wire around an iron core 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42950" indent="-285750"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Will have N and S poles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42950" indent="-285750"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Polarity of magnet depends on polarity of electric current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Magnetism can induce electricity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0"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Electricity can induce magnetism</a:t>
            </a:r>
          </a:p>
        </p:txBody>
      </p:sp>
      <p:sp>
        <p:nvSpPr>
          <p:cNvPr id="82" name="Shape 82"/>
          <p:cNvSpPr/>
          <p:nvPr/>
        </p:nvSpPr>
        <p:spPr>
          <a:xfrm>
            <a:off x="457200" y="750820"/>
            <a:ext cx="86868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4400"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/>
            </a:pPr>
            <a:r>
              <a:rPr sz="4400"/>
              <a:t>Electromagnetism</a:t>
            </a:r>
          </a:p>
        </p:txBody>
      </p:sp>
      <p:pic>
        <p:nvPicPr>
          <p:cNvPr id="83" name="diagram.jpg" descr="diagram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2200" y="0"/>
            <a:ext cx="2286000" cy="1728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1.jpg" descr="Pictur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body" idx="4294967295"/>
          </p:nvPr>
        </p:nvSpPr>
        <p:spPr>
          <a:xfrm>
            <a:off x="228600" y="1143000"/>
            <a:ext cx="807720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600"/>
              </a:spcBef>
              <a:buChar char="•"/>
              <a:defRPr sz="1800"/>
            </a:pPr>
            <a:r>
              <a:rPr sz="2800"/>
              <a:t>Electric Wire wrapped around an iron core</a:t>
            </a:r>
            <a:endParaRPr sz="2800"/>
          </a:p>
          <a:p>
            <a:pPr lvl="0">
              <a:spcBef>
                <a:spcPts val="600"/>
              </a:spcBef>
              <a:buChar char="•"/>
              <a:defRPr sz="1800"/>
            </a:pPr>
            <a:r>
              <a:rPr sz="2800"/>
              <a:t>These are temporary magnets; can be turned on and off</a:t>
            </a:r>
            <a:endParaRPr sz="2800"/>
          </a:p>
          <a:p>
            <a:pPr lvl="1" marL="742950" indent="-285750">
              <a:spcBef>
                <a:spcPts val="500"/>
              </a:spcBef>
              <a:defRPr sz="1800"/>
            </a:pPr>
            <a:r>
              <a:rPr sz="2400"/>
              <a:t>Ex. Doorbells, telephones, electric motors</a:t>
            </a:r>
            <a:endParaRPr sz="2400"/>
          </a:p>
          <a:p>
            <a:pPr lvl="0">
              <a:spcBef>
                <a:spcPts val="600"/>
              </a:spcBef>
              <a:buChar char="•"/>
              <a:defRPr sz="1800"/>
            </a:pPr>
            <a:r>
              <a:rPr sz="2800"/>
              <a:t>Moving a magnet inside a coil of wire will induce a voltage in the coil</a:t>
            </a:r>
            <a:endParaRPr sz="2800"/>
          </a:p>
          <a:p>
            <a:pPr lvl="1" marL="742950" indent="-285750">
              <a:spcBef>
                <a:spcPts val="500"/>
              </a:spcBef>
              <a:defRPr sz="1800"/>
            </a:pPr>
            <a:r>
              <a:rPr sz="2400"/>
              <a:t>The faster the magnet moves </a:t>
            </a:r>
            <a:r>
              <a:rPr sz="2400">
                <a:latin typeface="Symbol"/>
                <a:ea typeface="Symbol"/>
                <a:cs typeface="Symbol"/>
                <a:sym typeface="Symbol"/>
              </a:rPr>
              <a:t>→ </a:t>
            </a:r>
            <a:r>
              <a:rPr sz="2400"/>
              <a:t>the higher the voltage</a:t>
            </a:r>
          </a:p>
        </p:txBody>
      </p:sp>
      <p:sp>
        <p:nvSpPr>
          <p:cNvPr id="87" name="Shape 87"/>
          <p:cNvSpPr/>
          <p:nvPr/>
        </p:nvSpPr>
        <p:spPr>
          <a:xfrm>
            <a:off x="381000" y="141220"/>
            <a:ext cx="7848600" cy="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457200">
              <a:defRPr sz="4400"/>
            </a:lvl1pPr>
          </a:lstStyle>
          <a:p>
            <a:pPr lvl="0">
              <a:defRPr sz="1800"/>
            </a:pPr>
            <a:r>
              <a:rPr sz="4400"/>
              <a:t>Electromagnets</a:t>
            </a:r>
          </a:p>
        </p:txBody>
      </p:sp>
      <p:pic>
        <p:nvPicPr>
          <p:cNvPr id="88" name="Moving a Magnet by Coils of Wire Creates Electricity.png" descr="Moving a Magnet by Coils of Wire Creates Electricity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1600" y="4800600"/>
            <a:ext cx="2847975" cy="152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4.jpg" descr="Picture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body" idx="4294967295"/>
          </p:nvPr>
        </p:nvSpPr>
        <p:spPr>
          <a:xfrm>
            <a:off x="457200" y="1524000"/>
            <a:ext cx="8229600" cy="203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174879" indent="-174879" defTabSz="621791">
              <a:lnSpc>
                <a:spcPct val="90000"/>
              </a:lnSpc>
              <a:spcBef>
                <a:spcPts val="300"/>
              </a:spcBef>
              <a:buChar char="•"/>
              <a:defRPr sz="1800"/>
            </a:pPr>
            <a:r>
              <a:rPr sz="1632"/>
              <a:t>Changes mechanical energy into electrical energy</a:t>
            </a:r>
            <a:endParaRPr sz="1632"/>
          </a:p>
          <a:p>
            <a:pPr lvl="0" marL="174879" indent="-174879" defTabSz="621791">
              <a:lnSpc>
                <a:spcPct val="90000"/>
              </a:lnSpc>
              <a:spcBef>
                <a:spcPts val="300"/>
              </a:spcBef>
              <a:buChar char="•"/>
              <a:defRPr sz="1800"/>
            </a:pPr>
            <a:r>
              <a:rPr sz="1632"/>
              <a:t>Loop of wire (conductor) spins inside a magnetic field to create electricity; known as an electromagnetic induction</a:t>
            </a:r>
            <a:endParaRPr sz="1632"/>
          </a:p>
          <a:p>
            <a:pPr lvl="0" marL="174879" indent="-174879" defTabSz="621791">
              <a:lnSpc>
                <a:spcPct val="90000"/>
              </a:lnSpc>
              <a:spcBef>
                <a:spcPts val="300"/>
              </a:spcBef>
              <a:buChar char="•"/>
              <a:defRPr sz="1800"/>
            </a:pPr>
            <a:r>
              <a:rPr sz="1632"/>
              <a:t>Most of the power you use everyday comes from generators</a:t>
            </a:r>
            <a:endParaRPr sz="1632"/>
          </a:p>
          <a:p>
            <a:pPr lvl="1" marL="449688" indent="-138792" defTabSz="621791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360"/>
              <a:t>Burning of fossil fuels                                                                 creates steam that spins					         a turbine which will turn 					      the coils in a generator</a:t>
            </a:r>
            <a:endParaRPr sz="1360"/>
          </a:p>
          <a:p>
            <a:pPr lvl="1" marL="449688" indent="-138792" defTabSz="621791">
              <a:lnSpc>
                <a:spcPct val="90000"/>
              </a:lnSpc>
              <a:spcBef>
                <a:spcPts val="300"/>
              </a:spcBef>
              <a:defRPr sz="1800"/>
            </a:pPr>
            <a:r>
              <a:rPr sz="1360"/>
              <a:t>In Michigan, the major 					source of fossil fuel is					     coal </a:t>
            </a:r>
          </a:p>
        </p:txBody>
      </p:sp>
      <p:sp>
        <p:nvSpPr>
          <p:cNvPr id="92" name="Shape 92"/>
          <p:cNvSpPr/>
          <p:nvPr/>
        </p:nvSpPr>
        <p:spPr>
          <a:xfrm>
            <a:off x="228600" y="781739"/>
            <a:ext cx="8686800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457200">
              <a:defRPr sz="4000"/>
            </a:lvl1pPr>
          </a:lstStyle>
          <a:p>
            <a:pPr lvl="0">
              <a:defRPr sz="1800"/>
            </a:pPr>
            <a:r>
              <a:rPr sz="4000"/>
              <a:t>Electric Generator</a:t>
            </a:r>
          </a:p>
        </p:txBody>
      </p:sp>
      <p:pic>
        <p:nvPicPr>
          <p:cNvPr id="93" name="electric%20generator.jpg" descr="electric%20generato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3810000"/>
            <a:ext cx="3352800" cy="2257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1.jpg" descr="Pictur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>
            <p:ph type="body" idx="4294967295"/>
          </p:nvPr>
        </p:nvSpPr>
        <p:spPr>
          <a:xfrm>
            <a:off x="457200" y="1447800"/>
            <a:ext cx="8229600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>
                <a:solidFill>
                  <a:srgbClr val="860477"/>
                </a:solidFill>
                <a:latin typeface="Arial Bold"/>
                <a:ea typeface="Arial Bold"/>
                <a:cs typeface="Arial Bold"/>
                <a:sym typeface="Arial Bold"/>
              </a:rPr>
              <a:t>Electric Charge Rules:</a:t>
            </a:r>
            <a:endParaRPr sz="2800">
              <a:solidFill>
                <a:srgbClr val="860477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More protons than electrons: + charge</a:t>
            </a:r>
            <a:endParaRPr sz="24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More electrons than protons: - charge</a:t>
            </a:r>
            <a:endParaRPr sz="2400">
              <a:solidFill>
                <a:srgbClr val="860477"/>
              </a:solidFill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buClr>
                <a:srgbClr val="860477"/>
              </a:buClr>
              <a:defRPr sz="1800"/>
            </a:pPr>
            <a:r>
              <a:rPr sz="2000">
                <a:solidFill>
                  <a:srgbClr val="860477"/>
                </a:solidFill>
              </a:rPr>
              <a:t>So if an atom gains an electron, it becomes a negatively charged ion</a:t>
            </a:r>
            <a:endParaRPr sz="20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Like charges repel; opposite charges attract </a:t>
            </a:r>
            <a:endParaRPr sz="2400">
              <a:solidFill>
                <a:srgbClr val="860477"/>
              </a:solidFill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buClr>
                <a:srgbClr val="860477"/>
              </a:buClr>
              <a:defRPr sz="1800"/>
            </a:pPr>
            <a:r>
              <a:rPr sz="2000">
                <a:solidFill>
                  <a:srgbClr val="860477"/>
                </a:solidFill>
              </a:rPr>
              <a:t>Causes the flow </a:t>
            </a:r>
            <a:endParaRPr sz="20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In electricity, ONLY e- move, not protons!</a:t>
            </a:r>
            <a:endParaRPr sz="2400">
              <a:solidFill>
                <a:srgbClr val="860477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>
                <a:solidFill>
                  <a:srgbClr val="860477"/>
                </a:solidFill>
              </a:rPr>
              <a:t>Strength of electric force due to</a:t>
            </a:r>
            <a:endParaRPr sz="28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Quantity of charge involved</a:t>
            </a:r>
            <a:endParaRPr sz="24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How far apart the charges are</a:t>
            </a:r>
          </a:p>
        </p:txBody>
      </p:sp>
      <p:sp>
        <p:nvSpPr>
          <p:cNvPr id="14" name="Shape 14"/>
          <p:cNvSpPr/>
          <p:nvPr/>
        </p:nvSpPr>
        <p:spPr>
          <a:xfrm>
            <a:off x="381000" y="228600"/>
            <a:ext cx="8229600" cy="124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4800">
                <a:solidFill>
                  <a:srgbClr val="4D99CC"/>
                </a:solidFill>
                <a:effectLst>
                  <a:outerShdw sx="100000" sy="100000" kx="0" ky="0" algn="b" rotWithShape="0" blurRad="63500" dist="53881" dir="2700000">
                    <a:srgbClr val="C0C0C0">
                      <a:alpha val="79998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4D99CC"/>
                </a:solidFill>
                <a:effectLst>
                  <a:outerShdw sx="100000" sy="100000" kx="0" ky="0" algn="b" rotWithShape="0" blurRad="63500" dist="53881" dir="2700000">
                    <a:srgbClr val="C0C0C0">
                      <a:alpha val="79998"/>
                    </a:srgbClr>
                  </a:outerShdw>
                </a:effectLst>
              </a:rPr>
              <a:t>Electric Charge </a:t>
            </a:r>
            <a:endParaRPr sz="3600">
              <a:solidFill>
                <a:srgbClr val="4D99CC"/>
              </a:solidFill>
              <a:effectLst>
                <a:outerShdw sx="100000" sy="100000" kx="0" ky="0" algn="b" rotWithShape="0" blurRad="63500" dist="53881" dir="2700000">
                  <a:srgbClr val="C0C0C0">
                    <a:alpha val="79998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1.jpg" descr="Pictur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>
            <p:ph type="body" idx="4294967295"/>
          </p:nvPr>
        </p:nvSpPr>
        <p:spPr>
          <a:xfrm>
            <a:off x="457200" y="1447800"/>
            <a:ext cx="8229600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>
                <a:solidFill>
                  <a:srgbClr val="860477"/>
                </a:solidFill>
                <a:latin typeface="Arial Bold"/>
                <a:ea typeface="Arial Bold"/>
                <a:cs typeface="Arial Bold"/>
                <a:sym typeface="Arial Bold"/>
              </a:rPr>
              <a:t>Electric Field:</a:t>
            </a:r>
            <a:r>
              <a:rPr sz="2800">
                <a:solidFill>
                  <a:srgbClr val="860477"/>
                </a:solidFill>
              </a:rPr>
              <a:t> region around charged particles in which others will attract or repel</a:t>
            </a:r>
            <a:endParaRPr sz="28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Note: Strength of the field depends on</a:t>
            </a:r>
            <a:endParaRPr sz="2400">
              <a:solidFill>
                <a:srgbClr val="860477"/>
              </a:solidFill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buClr>
                <a:srgbClr val="860477"/>
              </a:buClr>
              <a:defRPr sz="1800"/>
            </a:pPr>
            <a:r>
              <a:rPr sz="2000">
                <a:solidFill>
                  <a:srgbClr val="860477"/>
                </a:solidFill>
              </a:rPr>
              <a:t>amount of charge produced</a:t>
            </a:r>
            <a:endParaRPr sz="2000">
              <a:solidFill>
                <a:srgbClr val="860477"/>
              </a:solidFill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buClr>
                <a:srgbClr val="860477"/>
              </a:buClr>
              <a:defRPr sz="1800"/>
            </a:pPr>
            <a:r>
              <a:rPr sz="2000">
                <a:solidFill>
                  <a:srgbClr val="860477"/>
                </a:solidFill>
              </a:rPr>
              <a:t>distance from charge</a:t>
            </a:r>
          </a:p>
        </p:txBody>
      </p:sp>
      <p:sp>
        <p:nvSpPr>
          <p:cNvPr id="18" name="Shape 18"/>
          <p:cNvSpPr/>
          <p:nvPr/>
        </p:nvSpPr>
        <p:spPr>
          <a:xfrm>
            <a:off x="381000" y="228600"/>
            <a:ext cx="8229600" cy="1241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>
              <a:defRPr sz="4800">
                <a:solidFill>
                  <a:srgbClr val="4D99CC"/>
                </a:solidFill>
                <a:effectLst>
                  <a:outerShdw sx="100000" sy="100000" kx="0" ky="0" algn="b" rotWithShape="0" blurRad="63500" dist="53881" dir="2700000">
                    <a:srgbClr val="C0C0C0">
                      <a:alpha val="79998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>
                <a:solidFill>
                  <a:srgbClr val="4D99CC"/>
                </a:solidFill>
                <a:effectLst>
                  <a:outerShdw sx="100000" sy="100000" kx="0" ky="0" algn="b" rotWithShape="0" blurRad="63500" dist="53881" dir="2700000">
                    <a:srgbClr val="C0C0C0">
                      <a:alpha val="79998"/>
                    </a:srgbClr>
                  </a:outerShdw>
                </a:effectLst>
              </a:rPr>
              <a:t>Electric Field </a:t>
            </a:r>
            <a:endParaRPr sz="3600">
              <a:solidFill>
                <a:srgbClr val="4D99CC"/>
              </a:solidFill>
              <a:effectLst>
                <a:outerShdw sx="100000" sy="100000" kx="0" ky="0" algn="b" rotWithShape="0" blurRad="63500" dist="53881" dir="2700000">
                  <a:srgbClr val="C0C0C0">
                    <a:alpha val="79998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0000"/>
                </a:solidFill>
              </a:rPr>
              <a:t>Static Electricity and Charging</a:t>
            </a:r>
          </a:p>
        </p:txBody>
      </p:sp>
      <p:sp>
        <p:nvSpPr>
          <p:cNvPr id="22" name="Shape 22"/>
          <p:cNvSpPr/>
          <p:nvPr>
            <p:ph type="body" idx="4294967295"/>
          </p:nvPr>
        </p:nvSpPr>
        <p:spPr>
          <a:xfrm>
            <a:off x="1219200" y="1600200"/>
            <a:ext cx="7467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312" indent="-214312">
              <a:spcBef>
                <a:spcPts val="400"/>
              </a:spcBef>
              <a:buClr>
                <a:srgbClr val="72BFC5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Charge can be transferred by friction, contact, and by induction</a:t>
            </a:r>
            <a:endParaRPr sz="2000">
              <a:solidFill>
                <a:srgbClr val="FFFFFF"/>
              </a:solidFill>
            </a:endParaRPr>
          </a:p>
          <a:p>
            <a:pPr lvl="0" marL="214312" indent="-214312">
              <a:spcBef>
                <a:spcPts val="400"/>
              </a:spcBef>
              <a:buClr>
                <a:srgbClr val="72BFC5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Friction</a:t>
            </a:r>
            <a:endParaRPr sz="2000">
              <a:solidFill>
                <a:srgbClr val="FFFFFF"/>
              </a:solidFill>
            </a:endParaRPr>
          </a:p>
          <a:p>
            <a:pPr lvl="1" marL="661307" indent="-204107">
              <a:spcBef>
                <a:spcPts val="400"/>
              </a:spcBef>
              <a:buClr>
                <a:srgbClr val="72BFC5"/>
              </a:buClr>
              <a:defRPr sz="1800"/>
            </a:pPr>
            <a:r>
              <a:rPr sz="2000">
                <a:solidFill>
                  <a:srgbClr val="FFFFFF"/>
                </a:solidFill>
              </a:rPr>
              <a:t>Ex</a:t>
            </a:r>
            <a:endParaRPr sz="2000">
              <a:solidFill>
                <a:srgbClr val="FFFFFF"/>
              </a:solidFill>
            </a:endParaRPr>
          </a:p>
          <a:p>
            <a:pPr lvl="2" marL="1104900" indent="-190500">
              <a:spcBef>
                <a:spcPts val="400"/>
              </a:spcBef>
              <a:buClr>
                <a:srgbClr val="72BFC5"/>
              </a:buClr>
              <a:defRPr sz="1800"/>
            </a:pPr>
            <a:r>
              <a:rPr sz="2000">
                <a:solidFill>
                  <a:srgbClr val="FFFFFF"/>
                </a:solidFill>
              </a:rPr>
              <a:t>rubbing a balloon against your hair</a:t>
            </a:r>
            <a:endParaRPr sz="2000">
              <a:solidFill>
                <a:srgbClr val="FFFFFF"/>
              </a:solidFill>
            </a:endParaRPr>
          </a:p>
          <a:p>
            <a:pPr lvl="2" marL="1104900" indent="-190500">
              <a:spcBef>
                <a:spcPts val="400"/>
              </a:spcBef>
              <a:buClr>
                <a:srgbClr val="72BFC5"/>
              </a:buClr>
              <a:defRPr sz="1800"/>
            </a:pPr>
            <a:r>
              <a:rPr sz="2000">
                <a:solidFill>
                  <a:srgbClr val="FFFFFF"/>
                </a:solidFill>
              </a:rPr>
              <a:t>walking across a carpet</a:t>
            </a:r>
            <a:endParaRPr sz="2000">
              <a:solidFill>
                <a:srgbClr val="FFFFFF"/>
              </a:solidFill>
            </a:endParaRPr>
          </a:p>
          <a:p>
            <a:pPr lvl="0" marL="214312" indent="-214312">
              <a:spcBef>
                <a:spcPts val="400"/>
              </a:spcBef>
              <a:buClr>
                <a:srgbClr val="72BFC5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Contact</a:t>
            </a:r>
            <a:endParaRPr sz="2000">
              <a:solidFill>
                <a:srgbClr val="FFFFFF"/>
              </a:solidFill>
            </a:endParaRPr>
          </a:p>
          <a:p>
            <a:pPr lvl="1" marL="661307" indent="-204107">
              <a:spcBef>
                <a:spcPts val="400"/>
              </a:spcBef>
              <a:buClr>
                <a:srgbClr val="72BFC5"/>
              </a:buClr>
              <a:defRPr sz="1800"/>
            </a:pPr>
            <a:r>
              <a:rPr sz="2000">
                <a:solidFill>
                  <a:srgbClr val="FFFFFF"/>
                </a:solidFill>
              </a:rPr>
              <a:t>Ex - Touching a Van de Graff generator</a:t>
            </a:r>
            <a:endParaRPr sz="2000">
              <a:solidFill>
                <a:srgbClr val="FFFFFF"/>
              </a:solidFill>
            </a:endParaRPr>
          </a:p>
          <a:p>
            <a:pPr lvl="0" marL="214312" indent="-214312">
              <a:spcBef>
                <a:spcPts val="400"/>
              </a:spcBef>
              <a:buClr>
                <a:srgbClr val="72BFC5"/>
              </a:buClr>
              <a:buChar char="•"/>
              <a:defRPr sz="1800"/>
            </a:pPr>
            <a:r>
              <a:rPr sz="2000">
                <a:solidFill>
                  <a:srgbClr val="FFFFFF"/>
                </a:solidFill>
              </a:rPr>
              <a:t>Induction - when charge is transferred without contact</a:t>
            </a:r>
            <a:endParaRPr sz="2000">
              <a:solidFill>
                <a:srgbClr val="FFFFFF"/>
              </a:solidFill>
            </a:endParaRPr>
          </a:p>
          <a:p>
            <a:pPr lvl="1" marL="661307" indent="-204107">
              <a:spcBef>
                <a:spcPts val="500"/>
              </a:spcBef>
              <a:buClr>
                <a:srgbClr val="72BFC5"/>
              </a:buClr>
              <a:defRPr sz="1800"/>
            </a:pPr>
            <a:r>
              <a:rPr sz="2000">
                <a:solidFill>
                  <a:srgbClr val="FFFFFF"/>
                </a:solidFill>
              </a:rPr>
              <a:t>A neutral metal comb becomes charged by being held near a charged objec</a:t>
            </a:r>
            <a:r>
              <a:rPr sz="2400">
                <a:solidFill>
                  <a:srgbClr val="FFFFFF"/>
                </a:solidFill>
              </a:rPr>
              <a:t>t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1.jpg" descr="Pictur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>
            <p:ph type="body" idx="4294967295"/>
          </p:nvPr>
        </p:nvSpPr>
        <p:spPr>
          <a:xfrm>
            <a:off x="228600" y="1676400"/>
            <a:ext cx="7848600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Electric Current: </a:t>
            </a:r>
            <a:r>
              <a:rPr sz="3200"/>
              <a:t>flow of e- through a wire</a:t>
            </a:r>
            <a:endParaRPr sz="3200"/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Symbol for current is </a:t>
            </a:r>
            <a:r>
              <a:rPr sz="2800">
                <a:latin typeface="American Typewriter"/>
                <a:ea typeface="American Typewriter"/>
                <a:cs typeface="American Typewriter"/>
                <a:sym typeface="American Typewriter"/>
              </a:rPr>
              <a:t>I</a:t>
            </a:r>
            <a:endParaRPr sz="2800">
              <a:latin typeface="American Typewriter"/>
              <a:ea typeface="American Typewriter"/>
              <a:cs typeface="American Typewriter"/>
              <a:sym typeface="American Typewriter"/>
            </a:endParaRPr>
          </a:p>
          <a:p>
            <a:pPr lvl="1" marL="742950" indent="-285750">
              <a:spcBef>
                <a:spcPts val="600"/>
              </a:spcBef>
              <a:defRPr sz="1800"/>
            </a:pPr>
            <a:r>
              <a:rPr sz="2800"/>
              <a:t>Current is measured in amperes, or amps (A) for short</a:t>
            </a:r>
            <a:endParaRPr sz="2800"/>
          </a:p>
          <a:p>
            <a:pPr lvl="2" marL="1143000" indent="-228600">
              <a:spcBef>
                <a:spcPts val="500"/>
              </a:spcBef>
              <a:defRPr sz="1800"/>
            </a:pPr>
            <a:r>
              <a:rPr sz="2400"/>
              <a:t> </a:t>
            </a:r>
            <a:r>
              <a:rPr sz="2400">
                <a:latin typeface="Wingdings 3"/>
                <a:ea typeface="Wingdings 3"/>
                <a:cs typeface="Wingdings 3"/>
                <a:sym typeface="Wingdings 3"/>
              </a:rPr>
              <a:t></a:t>
            </a:r>
            <a:r>
              <a:rPr sz="2400"/>
              <a:t> current = </a:t>
            </a:r>
            <a:r>
              <a:rPr sz="2400">
                <a:latin typeface="Wingdings 3"/>
                <a:ea typeface="Wingdings 3"/>
                <a:cs typeface="Wingdings 3"/>
                <a:sym typeface="Wingdings 3"/>
              </a:rPr>
              <a:t></a:t>
            </a:r>
            <a:r>
              <a:rPr sz="2400"/>
              <a:t> e-</a:t>
            </a:r>
          </a:p>
        </p:txBody>
      </p:sp>
      <p:sp>
        <p:nvSpPr>
          <p:cNvPr id="26" name="Shape 26"/>
          <p:cNvSpPr/>
          <p:nvPr/>
        </p:nvSpPr>
        <p:spPr>
          <a:xfrm>
            <a:off x="457200" y="228600"/>
            <a:ext cx="81534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12648">
              <a:defRPr b="1" sz="2211">
                <a:ln w="5701">
                  <a:solidFill>
                    <a:srgbClr val="3333CC"/>
                  </a:solidFill>
                </a:ln>
                <a:solidFill>
                  <a:srgbClr val="B2B2B2">
                    <a:alpha val="50195"/>
                  </a:srgbClr>
                </a:solidFill>
                <a:effectLst>
                  <a:outerShdw sx="100000" sy="100000" kx="0" ky="0" algn="b" rotWithShape="0" blurRad="42545" dist="30679" dir="2021404">
                    <a:srgbClr val="9999FF">
                      <a:alpha val="74996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2211">
                <a:ln w="5701">
                  <a:solidFill>
                    <a:srgbClr val="3333CC"/>
                  </a:solidFill>
                </a:ln>
                <a:solidFill>
                  <a:srgbClr val="B2B2B2">
                    <a:alpha val="50195"/>
                  </a:srgbClr>
                </a:solidFill>
                <a:effectLst>
                  <a:outerShdw sx="100000" sy="100000" kx="0" ky="0" algn="b" rotWithShape="0" blurRad="42545" dist="30679" dir="2021404">
                    <a:srgbClr val="9999FF">
                      <a:alpha val="74996"/>
                    </a:srgbClr>
                  </a:outerShdw>
                </a:effectLst>
              </a:rPr>
              <a:t>Flow of Electricity</a:t>
            </a:r>
            <a:endParaRPr b="1" sz="2412">
              <a:ln w="5701">
                <a:solidFill>
                  <a:srgbClr val="3333CC"/>
                </a:solidFill>
              </a:ln>
              <a:solidFill>
                <a:srgbClr val="B2B2B2">
                  <a:alpha val="50195"/>
                </a:srgbClr>
              </a:solidFill>
              <a:effectLst>
                <a:outerShdw sx="100000" sy="100000" kx="0" ky="0" algn="b" rotWithShape="0" blurRad="42545" dist="30679" dir="2021404">
                  <a:srgbClr val="9999FF">
                    <a:alpha val="74996"/>
                  </a:srgbClr>
                </a:outerShdw>
              </a:effectLst>
            </a:endParaRPr>
          </a:p>
        </p:txBody>
      </p:sp>
      <p:pic>
        <p:nvPicPr>
          <p:cNvPr id="27" name="wires.png" descr="wir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800000">
            <a:off x="6859587" y="3733800"/>
            <a:ext cx="1598613" cy="280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2.jpg" descr="Picture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>
            <p:ph type="body" idx="4294967295"/>
          </p:nvPr>
        </p:nvSpPr>
        <p:spPr>
          <a:xfrm>
            <a:off x="609600" y="609600"/>
            <a:ext cx="82296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>
                <a:latin typeface="Arial Bold"/>
                <a:ea typeface="Arial Bold"/>
                <a:cs typeface="Arial Bold"/>
                <a:sym typeface="Arial Bold"/>
              </a:rPr>
              <a:t>Resistance: opposition to flow of electricity</a:t>
            </a:r>
            <a:endParaRPr sz="28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Symbol for resistance is R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Resistance is measure in ohms, which is represented by Ω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Poor conductors have high resistance (or low conductivity)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Ex. Iron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Good conductors have low resistance (or high conductivity)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defRPr sz="1800"/>
            </a:pPr>
            <a:r>
              <a:rPr sz="2000">
                <a:latin typeface="Arial Bold"/>
                <a:ea typeface="Arial Bold"/>
                <a:cs typeface="Arial Bold"/>
                <a:sym typeface="Arial Bold"/>
              </a:rPr>
              <a:t>Ex. Copper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Long and thin wires have more resistance than short and thick wires</a:t>
            </a:r>
            <a:endParaRPr sz="2400">
              <a:latin typeface="Arial Bold"/>
              <a:ea typeface="Arial Bold"/>
              <a:cs typeface="Arial Bold"/>
              <a:sym typeface="Arial Bold"/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defRPr sz="1800"/>
            </a:pP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Resistance is affected by a material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’</a:t>
            </a:r>
            <a:r>
              <a:rPr sz="2000">
                <a:solidFill>
                  <a:srgbClr val="FF0000"/>
                </a:solidFill>
                <a:latin typeface="Arial Bold"/>
                <a:ea typeface="Arial Bold"/>
                <a:cs typeface="Arial Bold"/>
                <a:sym typeface="Arial Bold"/>
              </a:rPr>
              <a:t>s thickness, length and temperature</a:t>
            </a:r>
            <a:endParaRPr sz="2000">
              <a:latin typeface="Arial Bold"/>
              <a:ea typeface="Arial Bold"/>
              <a:cs typeface="Arial Bold"/>
              <a:sym typeface="Arial Bold"/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>
                <a:latin typeface="Arial Bold"/>
                <a:ea typeface="Arial Bold"/>
                <a:cs typeface="Arial Bold"/>
                <a:sym typeface="Arial Bold"/>
              </a:rPr>
              <a:t>Any device that you plug in is called a resistor (load)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1.jpg" descr="Pictur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>
            <p:ph type="body" idx="4294967295"/>
          </p:nvPr>
        </p:nvSpPr>
        <p:spPr>
          <a:xfrm>
            <a:off x="304800" y="1295399"/>
            <a:ext cx="8229600" cy="495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Conductors &amp; Insulators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Conductor – material charge can flow through easily</a:t>
            </a:r>
            <a:endParaRPr sz="28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Ex – metal such as copper and silver</a:t>
            </a:r>
            <a:endParaRPr sz="24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endParaRPr sz="24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endParaRPr sz="24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endParaRPr sz="2400"/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Insulator – material charge can not flow through easily</a:t>
            </a:r>
            <a:endParaRPr sz="28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Due to electrons being tightly bound to its atoms</a:t>
            </a:r>
            <a:endParaRPr sz="2400"/>
          </a:p>
          <a:p>
            <a:pPr lvl="2" marL="1143000" indent="-228600">
              <a:lnSpc>
                <a:spcPct val="90000"/>
              </a:lnSpc>
              <a:spcBef>
                <a:spcPts val="500"/>
              </a:spcBef>
              <a:defRPr sz="1800"/>
            </a:pPr>
            <a:r>
              <a:rPr sz="2400"/>
              <a:t>Ex. – wood, plastic, rubber, air, glass</a:t>
            </a:r>
          </a:p>
        </p:txBody>
      </p:sp>
      <p:sp>
        <p:nvSpPr>
          <p:cNvPr id="36" name="Shape 36"/>
          <p:cNvSpPr/>
          <p:nvPr/>
        </p:nvSpPr>
        <p:spPr>
          <a:xfrm>
            <a:off x="457200" y="228600"/>
            <a:ext cx="81534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12648">
              <a:defRPr b="1" sz="2211">
                <a:ln w="5701">
                  <a:solidFill>
                    <a:srgbClr val="3333CC"/>
                  </a:solidFill>
                </a:ln>
                <a:solidFill>
                  <a:srgbClr val="B2B2B2">
                    <a:alpha val="50195"/>
                  </a:srgbClr>
                </a:solidFill>
                <a:effectLst>
                  <a:outerShdw sx="100000" sy="100000" kx="0" ky="0" algn="b" rotWithShape="0" blurRad="42545" dist="30679" dir="2021404">
                    <a:srgbClr val="9999FF">
                      <a:alpha val="74996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2211">
                <a:ln w="5701">
                  <a:solidFill>
                    <a:srgbClr val="3333CC"/>
                  </a:solidFill>
                </a:ln>
                <a:solidFill>
                  <a:srgbClr val="B2B2B2">
                    <a:alpha val="50195"/>
                  </a:srgbClr>
                </a:solidFill>
                <a:effectLst>
                  <a:outerShdw sx="100000" sy="100000" kx="0" ky="0" algn="b" rotWithShape="0" blurRad="42545" dist="30679" dir="2021404">
                    <a:srgbClr val="9999FF">
                      <a:alpha val="74996"/>
                    </a:srgbClr>
                  </a:outerShdw>
                </a:effectLst>
              </a:rPr>
              <a:t>Flow of Electricity</a:t>
            </a:r>
            <a:endParaRPr b="1" sz="2412">
              <a:ln w="5701">
                <a:solidFill>
                  <a:srgbClr val="3333CC"/>
                </a:solidFill>
              </a:ln>
              <a:solidFill>
                <a:srgbClr val="B2B2B2">
                  <a:alpha val="50195"/>
                </a:srgbClr>
              </a:solidFill>
              <a:effectLst>
                <a:outerShdw sx="100000" sy="100000" kx="0" ky="0" algn="b" rotWithShape="0" blurRad="42545" dist="30679" dir="2021404">
                  <a:srgbClr val="9999FF">
                    <a:alpha val="74996"/>
                  </a:srgbClr>
                </a:outerShdw>
              </a:effectLst>
            </a:endParaRPr>
          </a:p>
        </p:txBody>
      </p:sp>
      <p:pic>
        <p:nvPicPr>
          <p:cNvPr id="37" name="conductors.jpg" descr="conductor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29400" y="2362200"/>
            <a:ext cx="2057400" cy="1865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1.jpg" descr="Pictur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body" idx="4294967295"/>
          </p:nvPr>
        </p:nvSpPr>
        <p:spPr>
          <a:xfrm>
            <a:off x="228599" y="1143000"/>
            <a:ext cx="8763002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 u="sng">
                <a:solidFill>
                  <a:srgbClr val="860477"/>
                </a:solidFill>
              </a:rPr>
              <a:t>Ohm</a:t>
            </a:r>
            <a:r>
              <a:rPr sz="2800" u="sng">
                <a:solidFill>
                  <a:srgbClr val="860477"/>
                </a:solidFill>
              </a:rPr>
              <a:t>’</a:t>
            </a:r>
            <a:r>
              <a:rPr sz="2800" u="sng">
                <a:solidFill>
                  <a:srgbClr val="860477"/>
                </a:solidFill>
              </a:rPr>
              <a:t>s Law</a:t>
            </a:r>
            <a:r>
              <a:rPr sz="2800">
                <a:solidFill>
                  <a:srgbClr val="860477"/>
                </a:solidFill>
              </a:rPr>
              <a:t>: </a:t>
            </a:r>
            <a:endParaRPr sz="28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 current in a wire =voltage/resistance (I=V/R)</a:t>
            </a:r>
            <a:endParaRPr sz="2400">
              <a:solidFill>
                <a:srgbClr val="860477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lr>
                <a:srgbClr val="860477"/>
              </a:buClr>
              <a:buChar char="•"/>
              <a:defRPr sz="1800"/>
            </a:pPr>
            <a:r>
              <a:rPr sz="2800">
                <a:solidFill>
                  <a:srgbClr val="860477"/>
                </a:solidFill>
              </a:rPr>
              <a:t>Current Directions:</a:t>
            </a:r>
            <a:endParaRPr sz="28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Direct Current (DC): electrons flow in the </a:t>
            </a:r>
            <a:r>
              <a:rPr i="1" sz="2400">
                <a:solidFill>
                  <a:srgbClr val="860477"/>
                </a:solidFill>
              </a:rPr>
              <a:t>same</a:t>
            </a:r>
            <a:r>
              <a:rPr sz="2400">
                <a:solidFill>
                  <a:srgbClr val="860477"/>
                </a:solidFill>
              </a:rPr>
              <a:t> direction</a:t>
            </a:r>
            <a:endParaRPr sz="2400">
              <a:solidFill>
                <a:srgbClr val="860477"/>
              </a:solidFill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buClr>
                <a:srgbClr val="860477"/>
              </a:buClr>
              <a:defRPr sz="1800"/>
            </a:pPr>
            <a:r>
              <a:rPr sz="2000">
                <a:solidFill>
                  <a:srgbClr val="860477"/>
                </a:solidFill>
              </a:rPr>
              <a:t>Ex. Batteries (e- flow through and terminal)</a:t>
            </a:r>
            <a:endParaRPr sz="2000">
              <a:solidFill>
                <a:srgbClr val="860477"/>
              </a:solidFill>
            </a:endParaRPr>
          </a:p>
          <a:p>
            <a:pPr lvl="1" marL="702128" indent="-244928">
              <a:lnSpc>
                <a:spcPct val="90000"/>
              </a:lnSpc>
              <a:spcBef>
                <a:spcPts val="500"/>
              </a:spcBef>
              <a:buClr>
                <a:srgbClr val="860477"/>
              </a:buClr>
              <a:defRPr sz="1800"/>
            </a:pPr>
            <a:r>
              <a:rPr sz="2400">
                <a:solidFill>
                  <a:srgbClr val="860477"/>
                </a:solidFill>
              </a:rPr>
              <a:t>Alternating Current (AC): Electrons constantly </a:t>
            </a:r>
            <a:r>
              <a:rPr i="1" sz="2400">
                <a:solidFill>
                  <a:srgbClr val="860477"/>
                </a:solidFill>
              </a:rPr>
              <a:t>change</a:t>
            </a:r>
            <a:r>
              <a:rPr sz="2400">
                <a:solidFill>
                  <a:srgbClr val="860477"/>
                </a:solidFill>
              </a:rPr>
              <a:t> their direction of flow</a:t>
            </a:r>
            <a:endParaRPr sz="2400">
              <a:solidFill>
                <a:srgbClr val="860477"/>
              </a:solidFill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buClr>
                <a:srgbClr val="860477"/>
              </a:buClr>
              <a:defRPr sz="1800"/>
            </a:pPr>
            <a:r>
              <a:rPr sz="2000">
                <a:solidFill>
                  <a:srgbClr val="860477"/>
                </a:solidFill>
              </a:rPr>
              <a:t>Ex. Electricity from power plants (via generators); therefore the electricity in your home and school is mostly alternating current.</a:t>
            </a:r>
            <a:endParaRPr sz="2000">
              <a:solidFill>
                <a:srgbClr val="860477"/>
              </a:solidFill>
            </a:endParaRPr>
          </a:p>
          <a:p>
            <a:pPr lvl="2" marL="1104900" indent="-190500">
              <a:lnSpc>
                <a:spcPct val="90000"/>
              </a:lnSpc>
              <a:spcBef>
                <a:spcPts val="400"/>
              </a:spcBef>
              <a:buClr>
                <a:srgbClr val="860477"/>
              </a:buClr>
              <a:defRPr sz="1800"/>
            </a:pPr>
            <a:r>
              <a:rPr sz="2000">
                <a:solidFill>
                  <a:srgbClr val="860477"/>
                </a:solidFill>
              </a:rPr>
              <a:t>The electricity from power lines needs to go through a step-down transformer before it can be used by your home </a:t>
            </a:r>
            <a:endParaRPr sz="2000">
              <a:solidFill>
                <a:srgbClr val="860477"/>
              </a:solidFill>
            </a:endParaRPr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Char char="•"/>
              <a:defRPr sz="1800"/>
            </a:pPr>
            <a:r>
              <a:rPr sz="2800">
                <a:solidFill>
                  <a:srgbClr val="FF0000"/>
                </a:solidFill>
              </a:rPr>
              <a:t>Power (P) = voltage (V) X current (I)</a:t>
            </a:r>
            <a:endParaRPr sz="2800">
              <a:solidFill>
                <a:srgbClr val="FF0000"/>
              </a:solidFill>
            </a:endParaRPr>
          </a:p>
          <a:p>
            <a:pPr lvl="1" marL="285750" indent="17145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sz="2400">
                <a:solidFill>
                  <a:srgbClr val="FF0000"/>
                </a:solidFill>
              </a:rPr>
              <a:t>(watts = volts X amps)</a:t>
            </a:r>
          </a:p>
        </p:txBody>
      </p:sp>
      <p:pic>
        <p:nvPicPr>
          <p:cNvPr id="41" name="Batteries.png" descr="Batterie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8600" y="914400"/>
            <a:ext cx="1295400" cy="17129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533400" y="304800"/>
            <a:ext cx="77724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94944">
              <a:defRPr sz="2052">
                <a:solidFill>
                  <a:srgbClr val="336699"/>
                </a:solidFill>
                <a:effectLst>
                  <a:outerShdw sx="100000" sy="100000" kx="0" ky="0" algn="b" rotWithShape="0" blurRad="48260" dist="34800" dir="2021404">
                    <a:srgbClr val="B2B2B2">
                      <a:alpha val="79998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52">
                <a:solidFill>
                  <a:srgbClr val="336699"/>
                </a:solidFill>
                <a:effectLst>
                  <a:outerShdw sx="100000" sy="100000" kx="0" ky="0" algn="b" rotWithShape="0" blurRad="48260" dist="34800" dir="2021404">
                    <a:srgbClr val="B2B2B2">
                      <a:alpha val="79998"/>
                    </a:srgbClr>
                  </a:outerShdw>
                </a:effectLst>
              </a:rPr>
              <a:t>Flow of Electricity cont.,</a:t>
            </a:r>
            <a:endParaRPr sz="2736">
              <a:solidFill>
                <a:srgbClr val="336699"/>
              </a:solidFill>
              <a:effectLst>
                <a:outerShdw sx="100000" sy="100000" kx="0" ky="0" algn="b" rotWithShape="0" blurRad="48260" dist="34800" dir="2021404">
                  <a:srgbClr val="B2B2B2">
                    <a:alpha val="79998"/>
                  </a:srgbClr>
                </a:outerShdw>
              </a:effectLst>
            </a:endParaRPr>
          </a:p>
        </p:txBody>
      </p:sp>
      <p:pic>
        <p:nvPicPr>
          <p:cNvPr id="43" name="powerstation.jpg" descr="powerstatio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7800" y="5397500"/>
            <a:ext cx="2332038" cy="1295400"/>
          </a:xfrm>
          <a:prstGeom prst="rect">
            <a:avLst/>
          </a:prstGeom>
          <a:ln w="76200">
            <a:solidFill>
              <a:srgbClr val="99CC00"/>
            </a:solidFill>
            <a:round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1.jpg" descr="Pictur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body" idx="4294967295"/>
          </p:nvPr>
        </p:nvSpPr>
        <p:spPr>
          <a:xfrm>
            <a:off x="228599" y="1143000"/>
            <a:ext cx="8763002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spcBef>
                <a:spcPts val="0"/>
              </a:spcBef>
              <a:buSzTx/>
              <a:buNone/>
              <a:defRPr sz="1800"/>
            </a:pPr>
            <a:r>
              <a:rPr sz="2400"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https://www.youtube.com/watch?v=FIlFcoPAwdM</a:t>
            </a:r>
            <a:endParaRPr sz="2400"/>
          </a:p>
          <a:p>
            <a:pPr lvl="0" marL="0" indent="0">
              <a:spcBef>
                <a:spcPts val="0"/>
              </a:spcBef>
              <a:buSzTx/>
              <a:buNone/>
              <a:defRPr sz="1800"/>
            </a:pPr>
            <a:endParaRPr sz="2400"/>
          </a:p>
        </p:txBody>
      </p:sp>
      <p:sp>
        <p:nvSpPr>
          <p:cNvPr id="47" name="Shape 47"/>
          <p:cNvSpPr/>
          <p:nvPr/>
        </p:nvSpPr>
        <p:spPr>
          <a:xfrm>
            <a:off x="533400" y="304800"/>
            <a:ext cx="77724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94944">
              <a:defRPr sz="2052">
                <a:solidFill>
                  <a:srgbClr val="336699"/>
                </a:solidFill>
                <a:effectLst>
                  <a:outerShdw sx="100000" sy="100000" kx="0" ky="0" algn="b" rotWithShape="0" blurRad="48260" dist="34800" dir="2021404">
                    <a:srgbClr val="B2B2B2">
                      <a:alpha val="79998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052">
                <a:solidFill>
                  <a:srgbClr val="336699"/>
                </a:solidFill>
                <a:effectLst>
                  <a:outerShdw sx="100000" sy="100000" kx="0" ky="0" algn="b" rotWithShape="0" blurRad="48260" dist="34800" dir="2021404">
                    <a:srgbClr val="B2B2B2">
                      <a:alpha val="79998"/>
                    </a:srgbClr>
                  </a:outerShdw>
                </a:effectLst>
              </a:rPr>
              <a:t>Flow of Electricity cont.,</a:t>
            </a:r>
            <a:endParaRPr sz="2736">
              <a:solidFill>
                <a:srgbClr val="336699"/>
              </a:solidFill>
              <a:effectLst>
                <a:outerShdw sx="100000" sy="100000" kx="0" ky="0" algn="b" rotWithShape="0" blurRad="48260" dist="34800" dir="2021404">
                  <a:srgbClr val="B2B2B2">
                    <a:alpha val="79998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