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9144000" cy="6858000"/>
  <p:notesSz cx="6858000" cy="9144000"/>
  <p:defaultTextStyle>
    <a:lvl1pPr>
      <a:defRPr sz="2400">
        <a:latin typeface="Arial"/>
        <a:ea typeface="Arial"/>
        <a:cs typeface="Arial"/>
        <a:sym typeface="Arial"/>
      </a:defRPr>
    </a:lvl1pPr>
    <a:lvl2pPr indent="457200">
      <a:defRPr sz="2400">
        <a:latin typeface="Arial"/>
        <a:ea typeface="Arial"/>
        <a:cs typeface="Arial"/>
        <a:sym typeface="Arial"/>
      </a:defRPr>
    </a:lvl2pPr>
    <a:lvl3pPr indent="914400">
      <a:defRPr sz="2400">
        <a:latin typeface="Arial"/>
        <a:ea typeface="Arial"/>
        <a:cs typeface="Arial"/>
        <a:sym typeface="Arial"/>
      </a:defRPr>
    </a:lvl3pPr>
    <a:lvl4pPr indent="1371600">
      <a:defRPr sz="2400">
        <a:latin typeface="Arial"/>
        <a:ea typeface="Arial"/>
        <a:cs typeface="Arial"/>
        <a:sym typeface="Arial"/>
      </a:defRPr>
    </a:lvl4pPr>
    <a:lvl5pPr indent="1828800">
      <a:defRPr sz="2400">
        <a:latin typeface="Arial"/>
        <a:ea typeface="Arial"/>
        <a:cs typeface="Arial"/>
        <a:sym typeface="Arial"/>
      </a:defRPr>
    </a:lvl5pPr>
    <a:lvl6pPr>
      <a:defRPr sz="2400">
        <a:latin typeface="Arial"/>
        <a:ea typeface="Arial"/>
        <a:cs typeface="Arial"/>
        <a:sym typeface="Arial"/>
      </a:defRPr>
    </a:lvl6pPr>
    <a:lvl7pPr>
      <a:defRPr sz="2400">
        <a:latin typeface="Arial"/>
        <a:ea typeface="Arial"/>
        <a:cs typeface="Arial"/>
        <a:sym typeface="Arial"/>
      </a:defRPr>
    </a:lvl7pPr>
    <a:lvl8pPr>
      <a:defRPr sz="2400">
        <a:latin typeface="Arial"/>
        <a:ea typeface="Arial"/>
        <a:cs typeface="Arial"/>
        <a:sym typeface="Arial"/>
      </a:defRPr>
    </a:lvl8pPr>
    <a:lvl9pPr>
      <a:defRPr sz="2400"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A"/>
          </a:solidFill>
        </a:fill>
      </a:tcStyle>
    </a:wholeTbl>
    <a:band2H>
      <a:tcTxStyle b="def" i="def"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" name="Shape 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3" name="Shape 2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Increase in temp leads to increase in resistance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Increase length leads to increase in resistance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Decrease in thickness leads to increase in resistance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sldNum" sz="quarter" idx="2"/>
          </p:nvPr>
        </p:nvSpPr>
        <p:spPr>
          <a:xfrm>
            <a:off x="6553200" y="6245225"/>
            <a:ext cx="2133600" cy="288824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 defTabSz="457200">
              <a:defRPr sz="1400"/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spd="med" advClick="1"/>
  <p:txStyles>
    <p:titleStyle>
      <a:lvl1pPr algn="ctr">
        <a:defRPr sz="4400">
          <a:latin typeface="Arial"/>
          <a:ea typeface="Arial"/>
          <a:cs typeface="Arial"/>
          <a:sym typeface="Arial"/>
        </a:defRPr>
      </a:lvl1pPr>
      <a:lvl2pPr algn="ctr">
        <a:defRPr sz="4400">
          <a:latin typeface="Arial"/>
          <a:ea typeface="Arial"/>
          <a:cs typeface="Arial"/>
          <a:sym typeface="Arial"/>
        </a:defRPr>
      </a:lvl2pPr>
      <a:lvl3pPr algn="ctr">
        <a:defRPr sz="4400">
          <a:latin typeface="Arial"/>
          <a:ea typeface="Arial"/>
          <a:cs typeface="Arial"/>
          <a:sym typeface="Arial"/>
        </a:defRPr>
      </a:lvl3pPr>
      <a:lvl4pPr algn="ctr">
        <a:defRPr sz="4400">
          <a:latin typeface="Arial"/>
          <a:ea typeface="Arial"/>
          <a:cs typeface="Arial"/>
          <a:sym typeface="Arial"/>
        </a:defRPr>
      </a:lvl4pPr>
      <a:lvl5pPr algn="ctr">
        <a:defRPr sz="4400">
          <a:latin typeface="Arial"/>
          <a:ea typeface="Arial"/>
          <a:cs typeface="Arial"/>
          <a:sym typeface="Arial"/>
        </a:defRPr>
      </a:lvl5pPr>
      <a:lvl6pPr indent="457200" algn="ctr">
        <a:defRPr sz="4400">
          <a:latin typeface="Arial"/>
          <a:ea typeface="Arial"/>
          <a:cs typeface="Arial"/>
          <a:sym typeface="Arial"/>
        </a:defRPr>
      </a:lvl6pPr>
      <a:lvl7pPr indent="914400" algn="ctr">
        <a:defRPr sz="4400">
          <a:latin typeface="Arial"/>
          <a:ea typeface="Arial"/>
          <a:cs typeface="Arial"/>
          <a:sym typeface="Arial"/>
        </a:defRPr>
      </a:lvl7pPr>
      <a:lvl8pPr indent="1371600" algn="ctr">
        <a:defRPr sz="4400">
          <a:latin typeface="Arial"/>
          <a:ea typeface="Arial"/>
          <a:cs typeface="Arial"/>
          <a:sym typeface="Arial"/>
        </a:defRPr>
      </a:lvl8pPr>
      <a:lvl9pPr indent="1828800" algn="ctr">
        <a:defRPr sz="4400"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1pPr>
      <a:lvl2pPr marL="783771" indent="-326571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2pPr>
      <a:lvl3pPr marL="1219200" indent="-3048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3pPr>
      <a:lvl4pPr marL="1737360" indent="-365760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4pPr>
      <a:lvl5pPr marL="2235200" indent="-40640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5pPr>
      <a:lvl6pPr marL="26924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6pPr>
      <a:lvl7pPr marL="31496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7pPr>
      <a:lvl8pPr marL="36068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8pPr>
      <a:lvl9pPr marL="40640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9pPr>
    </p:bodyStyle>
    <p:otherStyle>
      <a:lvl1pPr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Relationship Id="rId4" Type="http://schemas.openxmlformats.org/officeDocument/2006/relationships/image" Target="../media/image6.jpe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2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body" idx="4294967295"/>
          </p:nvPr>
        </p:nvSpPr>
        <p:spPr>
          <a:xfrm>
            <a:off x="457200" y="1447800"/>
            <a:ext cx="8229600" cy="480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300037" indent="-300037">
              <a:lnSpc>
                <a:spcPct val="90000"/>
              </a:lnSpc>
              <a:spcBef>
                <a:spcPts val="600"/>
              </a:spcBef>
              <a:buChar char="•"/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Electric Charge Rules:</a:t>
            </a:r>
            <a:endParaRPr sz="2800">
              <a:latin typeface="Arial Bold"/>
              <a:ea typeface="Arial Bold"/>
              <a:cs typeface="Arial Bold"/>
              <a:sym typeface="Arial Bold"/>
            </a:endParaRPr>
          </a:p>
          <a:p>
            <a:pPr lvl="1" marL="702128" indent="-244928">
              <a:lnSpc>
                <a:spcPct val="90000"/>
              </a:lnSpc>
              <a:spcBef>
                <a:spcPts val="500"/>
              </a:spcBef>
              <a:defRPr sz="1800"/>
            </a:pPr>
            <a:r>
              <a:rPr sz="2400"/>
              <a:t>More protons than electrons: ________________</a:t>
            </a:r>
            <a:endParaRPr sz="2400"/>
          </a:p>
          <a:p>
            <a:pPr lvl="1" marL="702128" indent="-244928">
              <a:lnSpc>
                <a:spcPct val="90000"/>
              </a:lnSpc>
              <a:spcBef>
                <a:spcPts val="500"/>
              </a:spcBef>
              <a:defRPr sz="1800"/>
            </a:pPr>
            <a:r>
              <a:rPr sz="2400"/>
              <a:t>More electrons than protons: ________________</a:t>
            </a:r>
            <a:endParaRPr sz="2400"/>
          </a:p>
          <a:p>
            <a:pPr lvl="2" marL="1104900" indent="-190500">
              <a:lnSpc>
                <a:spcPct val="90000"/>
              </a:lnSpc>
              <a:spcBef>
                <a:spcPts val="400"/>
              </a:spcBef>
              <a:defRPr sz="1800"/>
            </a:pPr>
            <a:r>
              <a:rPr sz="2000"/>
              <a:t>So if an atom gains an electron, it becomes a ___________ ___________ __________</a:t>
            </a:r>
            <a:endParaRPr sz="2000"/>
          </a:p>
          <a:p>
            <a:pPr lvl="1" marL="702128" indent="-244928">
              <a:lnSpc>
                <a:spcPct val="90000"/>
              </a:lnSpc>
              <a:spcBef>
                <a:spcPts val="500"/>
              </a:spcBef>
              <a:defRPr sz="1800"/>
            </a:pPr>
            <a:r>
              <a:rPr sz="2400"/>
              <a:t>Like charges __________; opposite charges ___________</a:t>
            </a:r>
            <a:endParaRPr sz="2400"/>
          </a:p>
          <a:p>
            <a:pPr lvl="2" marL="1104900" indent="-190500">
              <a:lnSpc>
                <a:spcPct val="90000"/>
              </a:lnSpc>
              <a:spcBef>
                <a:spcPts val="400"/>
              </a:spcBef>
              <a:defRPr sz="1800"/>
            </a:pPr>
            <a:r>
              <a:rPr sz="2000"/>
              <a:t>Causes the flow </a:t>
            </a:r>
            <a:endParaRPr sz="2000"/>
          </a:p>
          <a:p>
            <a:pPr lvl="1" marL="702128" indent="-244928">
              <a:lnSpc>
                <a:spcPct val="90000"/>
              </a:lnSpc>
              <a:spcBef>
                <a:spcPts val="500"/>
              </a:spcBef>
              <a:defRPr sz="1800"/>
            </a:pPr>
            <a:r>
              <a:rPr sz="2400"/>
              <a:t>In electricity, ONLY e- move, not protons!</a:t>
            </a:r>
            <a:endParaRPr sz="2400"/>
          </a:p>
          <a:p>
            <a:pPr lvl="0" marL="300037" indent="-300037">
              <a:lnSpc>
                <a:spcPct val="90000"/>
              </a:lnSpc>
              <a:spcBef>
                <a:spcPts val="600"/>
              </a:spcBef>
              <a:buChar char="•"/>
              <a:defRPr sz="1800"/>
            </a:pPr>
            <a:r>
              <a:rPr sz="2800"/>
              <a:t>Strength of electric force due to</a:t>
            </a:r>
            <a:endParaRPr sz="2800"/>
          </a:p>
          <a:p>
            <a:pPr lvl="1" marL="702128" indent="-244928">
              <a:lnSpc>
                <a:spcPct val="90000"/>
              </a:lnSpc>
              <a:spcBef>
                <a:spcPts val="500"/>
              </a:spcBef>
              <a:defRPr sz="1800"/>
            </a:pPr>
            <a:r>
              <a:rPr sz="2400"/>
              <a:t>________________ of charge involved</a:t>
            </a:r>
            <a:endParaRPr sz="2400"/>
          </a:p>
          <a:p>
            <a:pPr lvl="1" marL="702128" indent="-244928">
              <a:lnSpc>
                <a:spcPct val="90000"/>
              </a:lnSpc>
              <a:spcBef>
                <a:spcPts val="500"/>
              </a:spcBef>
              <a:defRPr sz="1800"/>
            </a:pPr>
            <a:r>
              <a:rPr sz="2400"/>
              <a:t>How _______ _________the charges are</a:t>
            </a:r>
          </a:p>
        </p:txBody>
      </p:sp>
      <p:sp>
        <p:nvSpPr>
          <p:cNvPr id="9" name="Shape 9"/>
          <p:cNvSpPr/>
          <p:nvPr/>
        </p:nvSpPr>
        <p:spPr>
          <a:xfrm>
            <a:off x="381000" y="228600"/>
            <a:ext cx="8229600" cy="1241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algn="ctr">
              <a:defRPr sz="4800">
                <a:solidFill>
                  <a:srgbClr val="4D99CC"/>
                </a:solidFill>
                <a:effectLst>
                  <a:outerShdw sx="100000" sy="100000" kx="0" ky="0" algn="b" rotWithShape="0" blurRad="63500" dist="53881" dir="2700000">
                    <a:srgbClr val="C0C0C0">
                      <a:alpha val="79998"/>
                    </a:srgbClr>
                  </a:outerShdw>
                </a:effectLst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800">
                <a:solidFill>
                  <a:srgbClr val="4D99CC"/>
                </a:solidFill>
                <a:effectLst>
                  <a:outerShdw sx="100000" sy="100000" kx="0" ky="0" algn="b" rotWithShape="0" blurRad="63500" dist="53881" dir="2700000">
                    <a:srgbClr val="C0C0C0">
                      <a:alpha val="79998"/>
                    </a:srgbClr>
                  </a:outerShdw>
                </a:effectLst>
              </a:rPr>
              <a:t>Electric Charge </a:t>
            </a:r>
            <a:endParaRPr sz="3600">
              <a:solidFill>
                <a:srgbClr val="4D99CC"/>
              </a:solidFill>
              <a:effectLst>
                <a:outerShdw sx="100000" sy="100000" kx="0" ky="0" algn="b" rotWithShape="0" blurRad="63500" dist="53881" dir="2700000">
                  <a:srgbClr val="C0C0C0">
                    <a:alpha val="79998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body" idx="4294967295"/>
          </p:nvPr>
        </p:nvSpPr>
        <p:spPr>
          <a:xfrm>
            <a:off x="76200" y="1523999"/>
            <a:ext cx="5181600" cy="495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spcBef>
                <a:spcPts val="600"/>
              </a:spcBef>
              <a:buClr>
                <a:srgbClr val="000000"/>
              </a:buClr>
              <a:buChar char="•"/>
              <a:defRPr sz="1800"/>
            </a:pPr>
            <a:r>
              <a:rPr sz="2800"/>
              <a:t>Different parts of circuit are on ______________ branches</a:t>
            </a:r>
            <a:endParaRPr sz="2800"/>
          </a:p>
          <a:p>
            <a:pPr lvl="0">
              <a:spcBef>
                <a:spcPts val="600"/>
              </a:spcBef>
              <a:buClr>
                <a:srgbClr val="000000"/>
              </a:buClr>
              <a:buChar char="•"/>
              <a:defRPr sz="1800"/>
            </a:pPr>
            <a:r>
              <a:rPr sz="2800"/>
              <a:t>Several ________ for electrons can be taken</a:t>
            </a:r>
            <a:endParaRPr sz="2800"/>
          </a:p>
          <a:p>
            <a:pPr lvl="1" marL="742950" indent="-285750">
              <a:spcBef>
                <a:spcPts val="500"/>
              </a:spcBef>
              <a:buClr>
                <a:srgbClr val="000000"/>
              </a:buClr>
              <a:defRPr sz="1800"/>
            </a:pPr>
            <a:r>
              <a:rPr sz="2400"/>
              <a:t>Ex. New Christmas Lights</a:t>
            </a:r>
            <a:endParaRPr sz="2400"/>
          </a:p>
          <a:p>
            <a:pPr lvl="1" marL="742950" indent="-285750">
              <a:spcBef>
                <a:spcPts val="500"/>
              </a:spcBef>
              <a:buClr>
                <a:srgbClr val="000000"/>
              </a:buClr>
              <a:defRPr sz="1800"/>
            </a:pPr>
            <a:r>
              <a:rPr sz="2400"/>
              <a:t>Ex. Circuits in your home</a:t>
            </a:r>
            <a:endParaRPr sz="2400"/>
          </a:p>
          <a:p>
            <a:pPr lvl="0">
              <a:spcBef>
                <a:spcPts val="600"/>
              </a:spcBef>
              <a:buClr>
                <a:srgbClr val="000000"/>
              </a:buClr>
              <a:buChar char="•"/>
              <a:defRPr sz="1800"/>
            </a:pPr>
            <a:r>
              <a:rPr sz="2800"/>
              <a:t>Voltage ______ ___ _____</a:t>
            </a:r>
            <a:endParaRPr sz="2800"/>
          </a:p>
          <a:p>
            <a:pPr lvl="0">
              <a:spcBef>
                <a:spcPts val="600"/>
              </a:spcBef>
              <a:buClr>
                <a:srgbClr val="000000"/>
              </a:buClr>
              <a:buChar char="•"/>
              <a:defRPr sz="1800"/>
            </a:pPr>
            <a:r>
              <a:rPr sz="2800"/>
              <a:t>Current ___________ through each branch</a:t>
            </a:r>
          </a:p>
        </p:txBody>
      </p:sp>
      <p:pic>
        <p:nvPicPr>
          <p:cNvPr id="42" name="00083.png" descr="00083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57800" y="1731962"/>
            <a:ext cx="3213100" cy="3935413"/>
          </a:xfrm>
          <a:prstGeom prst="rect">
            <a:avLst/>
          </a:prstGeom>
          <a:ln w="12700">
            <a:miter lim="400000"/>
          </a:ln>
        </p:spPr>
      </p:pic>
      <p:sp>
        <p:nvSpPr>
          <p:cNvPr id="43" name="Shape 43"/>
          <p:cNvSpPr/>
          <p:nvPr/>
        </p:nvSpPr>
        <p:spPr>
          <a:xfrm>
            <a:off x="304800" y="228600"/>
            <a:ext cx="8153400" cy="6000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algn="ctr" defTabSz="640079">
              <a:defRPr sz="1610">
                <a:solidFill>
                  <a:srgbClr val="336699"/>
                </a:solidFill>
                <a:effectLst>
                  <a:outerShdw sx="100000" sy="100000" kx="0" ky="0" algn="b" rotWithShape="0" blurRad="44450" dist="32053" dir="2021404">
                    <a:srgbClr val="B2B2B2">
                      <a:alpha val="79998"/>
                    </a:srgbClr>
                  </a:outerShdw>
                </a:effectLst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1610">
                <a:solidFill>
                  <a:srgbClr val="336699"/>
                </a:solidFill>
                <a:effectLst>
                  <a:outerShdw sx="100000" sy="100000" kx="0" ky="0" algn="b" rotWithShape="0" blurRad="44450" dist="32053" dir="2021404">
                    <a:srgbClr val="B2B2B2">
                      <a:alpha val="79998"/>
                    </a:srgbClr>
                  </a:outerShdw>
                </a:effectLst>
              </a:rPr>
              <a:t>Parallel Circuit</a:t>
            </a:r>
            <a:endParaRPr sz="2520">
              <a:solidFill>
                <a:srgbClr val="336699"/>
              </a:solidFill>
              <a:effectLst>
                <a:outerShdw sx="100000" sy="100000" kx="0" ky="0" algn="b" rotWithShape="0" blurRad="44450" dist="32053" dir="2021404">
                  <a:srgbClr val="B2B2B2">
                    <a:alpha val="79998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>
                <a:solidFill>
                  <a:srgbClr val="860477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860477"/>
                </a:solidFill>
              </a:rPr>
              <a:t>Electrical Safety</a:t>
            </a:r>
          </a:p>
        </p:txBody>
      </p:sp>
      <p:sp>
        <p:nvSpPr>
          <p:cNvPr id="46" name="Shape 46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300037" indent="-300037">
              <a:lnSpc>
                <a:spcPct val="90000"/>
              </a:lnSpc>
              <a:spcBef>
                <a:spcPts val="600"/>
              </a:spcBef>
              <a:buChar char="•"/>
              <a:defRPr sz="1800"/>
            </a:pPr>
            <a:r>
              <a:rPr sz="2800"/>
              <a:t>_______________</a:t>
            </a:r>
            <a:endParaRPr sz="2800"/>
          </a:p>
          <a:p>
            <a:pPr lvl="1" marL="702128" indent="-244928">
              <a:lnSpc>
                <a:spcPct val="90000"/>
              </a:lnSpc>
              <a:spcBef>
                <a:spcPts val="500"/>
              </a:spcBef>
              <a:defRPr sz="1800"/>
            </a:pPr>
            <a:r>
              <a:rPr sz="2400"/>
              <a:t>Wire in the center of the fuse melts when _____ ______ ____________ passes through it</a:t>
            </a:r>
            <a:endParaRPr sz="2400"/>
          </a:p>
          <a:p>
            <a:pPr lvl="0" marL="300037" indent="-300037">
              <a:lnSpc>
                <a:spcPct val="90000"/>
              </a:lnSpc>
              <a:spcBef>
                <a:spcPts val="600"/>
              </a:spcBef>
              <a:buChar char="•"/>
              <a:defRPr sz="1800"/>
            </a:pPr>
            <a:r>
              <a:rPr sz="2800"/>
              <a:t>__________ __________________</a:t>
            </a:r>
            <a:endParaRPr sz="2800"/>
          </a:p>
          <a:p>
            <a:pPr lvl="1" marL="702128" indent="-244928">
              <a:lnSpc>
                <a:spcPct val="90000"/>
              </a:lnSpc>
              <a:spcBef>
                <a:spcPts val="500"/>
              </a:spcBef>
              <a:defRPr sz="1800"/>
            </a:pPr>
            <a:r>
              <a:rPr sz="2400"/>
              <a:t>A switch opens when the ________ is too high</a:t>
            </a:r>
            <a:endParaRPr sz="2400"/>
          </a:p>
          <a:p>
            <a:pPr lvl="0" marL="300037" indent="-300037">
              <a:lnSpc>
                <a:spcPct val="90000"/>
              </a:lnSpc>
              <a:spcBef>
                <a:spcPts val="600"/>
              </a:spcBef>
              <a:buChar char="•"/>
              <a:defRPr sz="1800"/>
            </a:pPr>
            <a:r>
              <a:rPr sz="2800"/>
              <a:t>Ground-fault circuit interrupter (_________)</a:t>
            </a:r>
            <a:endParaRPr sz="2800"/>
          </a:p>
          <a:p>
            <a:pPr lvl="1" marL="702128" indent="-244928">
              <a:lnSpc>
                <a:spcPct val="90000"/>
              </a:lnSpc>
              <a:spcBef>
                <a:spcPts val="500"/>
              </a:spcBef>
              <a:defRPr sz="1800"/>
            </a:pPr>
            <a:r>
              <a:rPr sz="2400"/>
              <a:t>Monitors current flowing to and from an outlet or appliance</a:t>
            </a:r>
            <a:endParaRPr sz="2400"/>
          </a:p>
          <a:p>
            <a:pPr lvl="1" marL="702128" indent="-244928">
              <a:lnSpc>
                <a:spcPct val="90000"/>
              </a:lnSpc>
              <a:spcBef>
                <a:spcPts val="500"/>
              </a:spcBef>
              <a:defRPr sz="1800"/>
            </a:pPr>
            <a:r>
              <a:rPr sz="2400"/>
              <a:t>If current is _____ _______ </a:t>
            </a:r>
            <a:r>
              <a:rPr sz="2400">
                <a:latin typeface="Symbol"/>
                <a:ea typeface="Symbol"/>
                <a:cs typeface="Symbol"/>
                <a:sym typeface="Symbol"/>
              </a:rPr>
              <a:t>→ </a:t>
            </a:r>
            <a:r>
              <a:rPr sz="2400"/>
              <a:t>current is escaping and the GFCI opens the circuit to prevent serious electric shock</a:t>
            </a:r>
          </a:p>
        </p:txBody>
      </p:sp>
      <p:pic>
        <p:nvPicPr>
          <p:cNvPr id="47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9600" y="0"/>
            <a:ext cx="1600200" cy="160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8" name="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415212" y="0"/>
            <a:ext cx="1728788" cy="2133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9" name="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835900" y="2438400"/>
            <a:ext cx="1308100" cy="1841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0" name="image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056562" y="5257800"/>
            <a:ext cx="1087438" cy="1600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Magnetism</a:t>
            </a:r>
          </a:p>
        </p:txBody>
      </p:sp>
      <p:sp>
        <p:nvSpPr>
          <p:cNvPr id="53" name="Shape 53"/>
          <p:cNvSpPr/>
          <p:nvPr>
            <p:ph type="body" idx="4294967295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300037" indent="-300037">
              <a:spcBef>
                <a:spcPts val="600"/>
              </a:spcBef>
              <a:buChar char="•"/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All magnets have _______ &amp; _______ ______</a:t>
            </a:r>
            <a:endParaRPr sz="2800">
              <a:latin typeface="Arial Bold"/>
              <a:ea typeface="Arial Bold"/>
              <a:cs typeface="Arial Bold"/>
              <a:sym typeface="Arial Bold"/>
            </a:endParaRPr>
          </a:p>
          <a:p>
            <a:pPr lvl="1" marL="620485" indent="-163285">
              <a:spcBef>
                <a:spcPts val="300"/>
              </a:spcBef>
              <a:defRPr sz="1800"/>
            </a:pPr>
            <a:r>
              <a:rPr sz="1600">
                <a:latin typeface="Arial Bold"/>
                <a:ea typeface="Arial Bold"/>
                <a:cs typeface="Arial Bold"/>
                <a:sym typeface="Arial Bold"/>
              </a:rPr>
              <a:t>If you break a bar magnet in half, each half will become a bar magnet with two poles</a:t>
            </a:r>
            <a:endParaRPr sz="1600">
              <a:latin typeface="Arial Bold"/>
              <a:ea typeface="Arial Bold"/>
              <a:cs typeface="Arial Bold"/>
              <a:sym typeface="Arial Bold"/>
            </a:endParaRPr>
          </a:p>
          <a:p>
            <a:pPr lvl="0" marL="300037" indent="-300037">
              <a:spcBef>
                <a:spcPts val="600"/>
              </a:spcBef>
              <a:buChar char="•"/>
              <a:defRPr sz="1800"/>
            </a:pPr>
            <a:r>
              <a:rPr sz="2800" u="sng">
                <a:latin typeface="Arial Bold"/>
                <a:ea typeface="Arial Bold"/>
                <a:cs typeface="Arial Bold"/>
                <a:sym typeface="Arial Bold"/>
              </a:rPr>
              <a:t>Rule for magnetic poles</a:t>
            </a: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: like poles ________/opposites ___________</a:t>
            </a:r>
            <a:endParaRPr sz="2800">
              <a:latin typeface="Arial Bold"/>
              <a:ea typeface="Arial Bold"/>
              <a:cs typeface="Arial Bold"/>
              <a:sym typeface="Arial Bold"/>
            </a:endParaRPr>
          </a:p>
          <a:p>
            <a:pPr lvl="0" marL="300037" indent="-300037">
              <a:spcBef>
                <a:spcPts val="600"/>
              </a:spcBef>
              <a:buChar char="•"/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Magnetic Field = region in which magnetic forces can act</a:t>
            </a:r>
            <a:endParaRPr sz="2800">
              <a:latin typeface="Arial Bold"/>
              <a:ea typeface="Arial Bold"/>
              <a:cs typeface="Arial Bold"/>
              <a:sym typeface="Arial Bold"/>
            </a:endParaRPr>
          </a:p>
          <a:p>
            <a:pPr lvl="1" marL="620485" indent="-163285">
              <a:spcBef>
                <a:spcPts val="300"/>
              </a:spcBef>
              <a:defRPr sz="1800"/>
            </a:pPr>
            <a:r>
              <a:rPr sz="1600">
                <a:latin typeface="Arial Bold"/>
                <a:ea typeface="Arial Bold"/>
                <a:cs typeface="Arial Bold"/>
                <a:sym typeface="Arial Bold"/>
              </a:rPr>
              <a:t>Earth has one around it (</a:t>
            </a:r>
            <a:r>
              <a:rPr sz="1600" u="sng">
                <a:latin typeface="Arial Bold"/>
                <a:ea typeface="Arial Bold"/>
                <a:cs typeface="Arial Bold"/>
                <a:sym typeface="Arial Bold"/>
              </a:rPr>
              <a:t>__________________</a:t>
            </a:r>
            <a:r>
              <a:rPr sz="1600">
                <a:latin typeface="Arial Bold"/>
                <a:ea typeface="Arial Bold"/>
                <a:cs typeface="Arial Bold"/>
                <a:sym typeface="Arial Bold"/>
              </a:rPr>
              <a:t>); strongest at poles</a:t>
            </a:r>
            <a:endParaRPr sz="1600">
              <a:latin typeface="Arial Bold"/>
              <a:ea typeface="Arial Bold"/>
              <a:cs typeface="Arial Bold"/>
              <a:sym typeface="Arial Bold"/>
            </a:endParaRPr>
          </a:p>
          <a:p>
            <a:pPr lvl="1" marL="620485" indent="-163285">
              <a:spcBef>
                <a:spcPts val="300"/>
              </a:spcBef>
              <a:defRPr sz="1800"/>
            </a:pPr>
            <a:r>
              <a:rPr sz="1600">
                <a:latin typeface="Arial Bold"/>
                <a:ea typeface="Arial Bold"/>
                <a:cs typeface="Arial Bold"/>
                <a:sym typeface="Arial Bold"/>
              </a:rPr>
              <a:t>Magnetic lines of force define these areas</a:t>
            </a:r>
            <a:endParaRPr sz="1600">
              <a:latin typeface="Arial Bold"/>
              <a:ea typeface="Arial Bold"/>
              <a:cs typeface="Arial Bold"/>
              <a:sym typeface="Arial Bold"/>
            </a:endParaRPr>
          </a:p>
          <a:p>
            <a:pPr lvl="1" marL="620485" indent="-163285">
              <a:spcBef>
                <a:spcPts val="300"/>
              </a:spcBef>
              <a:defRPr sz="1800"/>
            </a:pPr>
            <a:r>
              <a:rPr sz="1600">
                <a:latin typeface="Arial Bold"/>
                <a:ea typeface="Arial Bold"/>
                <a:cs typeface="Arial Bold"/>
                <a:sym typeface="Arial Bold"/>
              </a:rPr>
              <a:t>Electrons in atoms spin, causing the magnetic field</a:t>
            </a:r>
            <a:endParaRPr sz="1600">
              <a:latin typeface="Arial Bold"/>
              <a:ea typeface="Arial Bold"/>
              <a:cs typeface="Arial Bold"/>
              <a:sym typeface="Arial Bold"/>
            </a:endParaRPr>
          </a:p>
          <a:p>
            <a:pPr lvl="0" marL="300037" indent="-300037">
              <a:spcBef>
                <a:spcPts val="600"/>
              </a:spcBef>
              <a:buChar char="•"/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Magnetic Force – as two magnets move farther apart, the ___________ ______ ______</a:t>
            </a:r>
          </a:p>
        </p:txBody>
      </p:sp>
      <p:pic>
        <p:nvPicPr>
          <p:cNvPr id="54" name="splash.jpg" descr="splash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39000" y="0"/>
            <a:ext cx="1600200" cy="1571625"/>
          </a:xfrm>
          <a:prstGeom prst="rect">
            <a:avLst/>
          </a:prstGeom>
          <a:ln w="12700">
            <a:miter lim="400000"/>
          </a:ln>
        </p:spPr>
      </p:pic>
      <p:pic>
        <p:nvPicPr>
          <p:cNvPr id="55" name="attractrepel2.jpg" descr="attractrepel2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4800" y="152400"/>
            <a:ext cx="1447800" cy="1177925"/>
          </a:xfrm>
          <a:prstGeom prst="rect">
            <a:avLst/>
          </a:prstGeom>
          <a:ln w="12700">
            <a:miter lim="400000"/>
          </a:ln>
        </p:spPr>
      </p:pic>
      <p:pic>
        <p:nvPicPr>
          <p:cNvPr id="56" name="4_1_5_0_magnetic_02.jpg" descr="4_1_5_0_magnetic_02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696200" y="4572000"/>
            <a:ext cx="1028700" cy="11144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body" idx="4294967295"/>
          </p:nvPr>
        </p:nvSpPr>
        <p:spPr>
          <a:xfrm>
            <a:off x="685800" y="1676400"/>
            <a:ext cx="8001000" cy="403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spcBef>
                <a:spcPts val="600"/>
              </a:spcBef>
              <a:buChar char="•"/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Electricity and magnetism are inseparable</a:t>
            </a:r>
            <a:endParaRPr sz="2800"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spcBef>
                <a:spcPts val="600"/>
              </a:spcBef>
              <a:buChar char="•"/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____________________: made by winding wire around an iron core </a:t>
            </a:r>
            <a:endParaRPr sz="2800"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spcBef>
                <a:spcPts val="500"/>
              </a:spcBef>
              <a:defRPr sz="1800"/>
            </a:pPr>
            <a:r>
              <a:rPr sz="2400">
                <a:latin typeface="Arial Bold"/>
                <a:ea typeface="Arial Bold"/>
                <a:cs typeface="Arial Bold"/>
                <a:sym typeface="Arial Bold"/>
              </a:rPr>
              <a:t>Will have N and S poles</a:t>
            </a:r>
            <a:endParaRPr sz="2400">
              <a:latin typeface="Arial Bold"/>
              <a:ea typeface="Arial Bold"/>
              <a:cs typeface="Arial Bold"/>
              <a:sym typeface="Arial Bold"/>
            </a:endParaRPr>
          </a:p>
          <a:p>
            <a:pPr lvl="1" marL="742950" indent="-285750">
              <a:spcBef>
                <a:spcPts val="500"/>
              </a:spcBef>
              <a:defRPr sz="1800"/>
            </a:pPr>
            <a:r>
              <a:rPr sz="2400">
                <a:latin typeface="Arial Bold"/>
                <a:ea typeface="Arial Bold"/>
                <a:cs typeface="Arial Bold"/>
                <a:sym typeface="Arial Bold"/>
              </a:rPr>
              <a:t>Polarity of magnet depends on polarity of electric current</a:t>
            </a:r>
            <a:endParaRPr sz="2400"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spcBef>
                <a:spcPts val="600"/>
              </a:spcBef>
              <a:buChar char="•"/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Magnetism can induce _______________</a:t>
            </a:r>
            <a:endParaRPr sz="2800"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spcBef>
                <a:spcPts val="600"/>
              </a:spcBef>
              <a:buChar char="•"/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Electricity can induce _______________</a:t>
            </a:r>
          </a:p>
        </p:txBody>
      </p:sp>
      <p:sp>
        <p:nvSpPr>
          <p:cNvPr id="59" name="Shape 59"/>
          <p:cNvSpPr/>
          <p:nvPr/>
        </p:nvSpPr>
        <p:spPr>
          <a:xfrm>
            <a:off x="457200" y="750820"/>
            <a:ext cx="8686800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defTabSz="457200">
              <a:defRPr sz="4400"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/>
            </a:pPr>
            <a:r>
              <a:rPr sz="4400"/>
              <a:t>Electromagnetism</a:t>
            </a:r>
          </a:p>
        </p:txBody>
      </p:sp>
      <p:pic>
        <p:nvPicPr>
          <p:cNvPr id="60" name="diagram.jpg" descr="diagram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72200" y="0"/>
            <a:ext cx="2286000" cy="17287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body" idx="4294967295"/>
          </p:nvPr>
        </p:nvSpPr>
        <p:spPr>
          <a:xfrm>
            <a:off x="228600" y="1143000"/>
            <a:ext cx="8077200" cy="480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spcBef>
                <a:spcPts val="600"/>
              </a:spcBef>
              <a:buChar char="•"/>
              <a:defRPr sz="1800"/>
            </a:pPr>
            <a:r>
              <a:rPr sz="2800"/>
              <a:t>Electric Wire wrapped around an iron core</a:t>
            </a:r>
            <a:endParaRPr sz="2800"/>
          </a:p>
          <a:p>
            <a:pPr lvl="0">
              <a:spcBef>
                <a:spcPts val="600"/>
              </a:spcBef>
              <a:buChar char="•"/>
              <a:defRPr sz="1800"/>
            </a:pPr>
            <a:r>
              <a:rPr sz="2800"/>
              <a:t>These are _____________ ___________; can be turned on and off</a:t>
            </a:r>
            <a:endParaRPr sz="2800"/>
          </a:p>
          <a:p>
            <a:pPr lvl="1" marL="742950" indent="-285750">
              <a:spcBef>
                <a:spcPts val="500"/>
              </a:spcBef>
              <a:defRPr sz="1800"/>
            </a:pPr>
            <a:r>
              <a:rPr sz="2400"/>
              <a:t>Ex. Doorbells, telephones, electric motors</a:t>
            </a:r>
            <a:endParaRPr sz="2400"/>
          </a:p>
          <a:p>
            <a:pPr lvl="0">
              <a:spcBef>
                <a:spcPts val="600"/>
              </a:spcBef>
              <a:buChar char="•"/>
              <a:defRPr sz="1800"/>
            </a:pPr>
            <a:r>
              <a:rPr sz="2800"/>
              <a:t>Moving a magnet inside a coil of wire will induce a voltage in the coil</a:t>
            </a:r>
            <a:endParaRPr sz="2800"/>
          </a:p>
          <a:p>
            <a:pPr lvl="1" marL="742950" indent="-285750">
              <a:spcBef>
                <a:spcPts val="500"/>
              </a:spcBef>
              <a:defRPr sz="1800"/>
            </a:pPr>
            <a:r>
              <a:rPr sz="2400"/>
              <a:t>The _____________ the magnet moves </a:t>
            </a:r>
            <a:r>
              <a:rPr sz="2400">
                <a:latin typeface="Symbol"/>
                <a:ea typeface="Symbol"/>
                <a:cs typeface="Symbol"/>
                <a:sym typeface="Symbol"/>
              </a:rPr>
              <a:t>→ </a:t>
            </a:r>
            <a:r>
              <a:rPr sz="2400"/>
              <a:t>the _________ the voltage</a:t>
            </a:r>
          </a:p>
        </p:txBody>
      </p:sp>
      <p:sp>
        <p:nvSpPr>
          <p:cNvPr id="63" name="Shape 63"/>
          <p:cNvSpPr/>
          <p:nvPr/>
        </p:nvSpPr>
        <p:spPr>
          <a:xfrm>
            <a:off x="381000" y="141220"/>
            <a:ext cx="7848600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457200">
              <a:defRPr sz="4400"/>
            </a:lvl1pPr>
          </a:lstStyle>
          <a:p>
            <a:pPr lvl="0">
              <a:defRPr sz="1800"/>
            </a:pPr>
            <a:r>
              <a:rPr sz="4400"/>
              <a:t>Electromagnets</a:t>
            </a:r>
          </a:p>
        </p:txBody>
      </p:sp>
      <p:pic>
        <p:nvPicPr>
          <p:cNvPr id="64" name="Moving a Magnet by Coils of Wire Creates Electricity.png" descr="Moving a Magnet by Coils of Wire Creates Electricity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81600" y="4800600"/>
            <a:ext cx="2847975" cy="1524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type="body" idx="4294967295"/>
          </p:nvPr>
        </p:nvSpPr>
        <p:spPr>
          <a:xfrm>
            <a:off x="457200" y="1523999"/>
            <a:ext cx="8229600" cy="495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257175" indent="-257175">
              <a:lnSpc>
                <a:spcPct val="90000"/>
              </a:lnSpc>
              <a:spcBef>
                <a:spcPts val="500"/>
              </a:spcBef>
              <a:buChar char="•"/>
              <a:defRPr sz="1800"/>
            </a:pPr>
            <a:r>
              <a:rPr sz="2400"/>
              <a:t>Changes _____________ energy into ______________ energy</a:t>
            </a:r>
            <a:endParaRPr sz="2400"/>
          </a:p>
          <a:p>
            <a:pPr lvl="0" marL="257175" indent="-257175">
              <a:lnSpc>
                <a:spcPct val="90000"/>
              </a:lnSpc>
              <a:spcBef>
                <a:spcPts val="500"/>
              </a:spcBef>
              <a:buChar char="•"/>
              <a:defRPr sz="1800"/>
            </a:pPr>
            <a:r>
              <a:rPr sz="2400"/>
              <a:t>Loop of wire (conductor) spins inside a magnetic field to create electricity; known as an electromagnetic induction</a:t>
            </a:r>
            <a:endParaRPr sz="2400"/>
          </a:p>
          <a:p>
            <a:pPr lvl="0" marL="257175" indent="-257175">
              <a:lnSpc>
                <a:spcPct val="90000"/>
              </a:lnSpc>
              <a:spcBef>
                <a:spcPts val="500"/>
              </a:spcBef>
              <a:buChar char="•"/>
              <a:defRPr sz="1800"/>
            </a:pPr>
            <a:r>
              <a:rPr sz="2400"/>
              <a:t>Most of the power you use everyday comes from ____________________</a:t>
            </a:r>
            <a:endParaRPr sz="2400"/>
          </a:p>
          <a:p>
            <a:pPr lvl="1" marL="661307" indent="-204107">
              <a:lnSpc>
                <a:spcPct val="90000"/>
              </a:lnSpc>
              <a:spcBef>
                <a:spcPts val="400"/>
              </a:spcBef>
              <a:defRPr sz="1800"/>
            </a:pPr>
            <a:r>
              <a:rPr sz="2000"/>
              <a:t>Burning of fossil fuels                                                                 creates _______ that                                                                   spins a _________ which                                                          will turn the coils in a                                                       generator</a:t>
            </a:r>
            <a:endParaRPr sz="2000"/>
          </a:p>
          <a:p>
            <a:pPr lvl="1" marL="661307" indent="-204107">
              <a:lnSpc>
                <a:spcPct val="90000"/>
              </a:lnSpc>
              <a:spcBef>
                <a:spcPts val="400"/>
              </a:spcBef>
              <a:defRPr sz="1800"/>
            </a:pPr>
            <a:r>
              <a:rPr sz="2000"/>
              <a:t>In Michigan, the major 				              source of fossil fuel is					     __________</a:t>
            </a:r>
          </a:p>
        </p:txBody>
      </p:sp>
      <p:sp>
        <p:nvSpPr>
          <p:cNvPr id="67" name="Shape 67"/>
          <p:cNvSpPr/>
          <p:nvPr/>
        </p:nvSpPr>
        <p:spPr>
          <a:xfrm>
            <a:off x="228600" y="781739"/>
            <a:ext cx="8686800" cy="646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457200">
              <a:defRPr sz="4000"/>
            </a:lvl1pPr>
          </a:lstStyle>
          <a:p>
            <a:pPr lvl="0">
              <a:defRPr sz="1800"/>
            </a:pPr>
            <a:r>
              <a:rPr sz="4000"/>
              <a:t>Electric Generator</a:t>
            </a:r>
          </a:p>
        </p:txBody>
      </p:sp>
      <p:pic>
        <p:nvPicPr>
          <p:cNvPr id="68" name="electric%20generator.jpg" descr="electric%20generator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91000" y="3810000"/>
            <a:ext cx="3352800" cy="22574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body" idx="4294967295"/>
          </p:nvPr>
        </p:nvSpPr>
        <p:spPr>
          <a:xfrm>
            <a:off x="457200" y="1447800"/>
            <a:ext cx="8229600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300037" indent="-300037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Char char="•"/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____________ _________:</a:t>
            </a:r>
            <a:r>
              <a:rPr sz="2800"/>
              <a:t> region around charged particles in which others will attract or repel</a:t>
            </a:r>
            <a:endParaRPr sz="2800"/>
          </a:p>
          <a:p>
            <a:pPr lvl="1" marL="702128" indent="-244928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defRPr sz="1800"/>
            </a:pPr>
            <a:r>
              <a:rPr sz="2400"/>
              <a:t>Note: Strength of the field depends on</a:t>
            </a:r>
            <a:endParaRPr sz="2400"/>
          </a:p>
          <a:p>
            <a:pPr lvl="2" marL="1104900" indent="-19050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defRPr sz="1800"/>
            </a:pPr>
            <a:r>
              <a:rPr sz="2000"/>
              <a:t>______________ ___ __________ produced</a:t>
            </a:r>
            <a:endParaRPr sz="2000"/>
          </a:p>
          <a:p>
            <a:pPr lvl="2" marL="1104900" indent="-19050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defRPr sz="1800"/>
            </a:pPr>
            <a:r>
              <a:rPr sz="2000"/>
              <a:t>______________ from charge</a:t>
            </a:r>
          </a:p>
        </p:txBody>
      </p:sp>
      <p:sp>
        <p:nvSpPr>
          <p:cNvPr id="12" name="Shape 12"/>
          <p:cNvSpPr/>
          <p:nvPr/>
        </p:nvSpPr>
        <p:spPr>
          <a:xfrm>
            <a:off x="381000" y="228600"/>
            <a:ext cx="8229600" cy="1241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algn="ctr">
              <a:defRPr sz="4800">
                <a:solidFill>
                  <a:srgbClr val="4D99CC"/>
                </a:solidFill>
                <a:effectLst>
                  <a:outerShdw sx="100000" sy="100000" kx="0" ky="0" algn="b" rotWithShape="0" blurRad="63500" dist="53881" dir="2700000">
                    <a:srgbClr val="C0C0C0">
                      <a:alpha val="79998"/>
                    </a:srgbClr>
                  </a:outerShdw>
                </a:effectLst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800">
                <a:solidFill>
                  <a:srgbClr val="4D99CC"/>
                </a:solidFill>
                <a:effectLst>
                  <a:outerShdw sx="100000" sy="100000" kx="0" ky="0" algn="b" rotWithShape="0" blurRad="63500" dist="53881" dir="2700000">
                    <a:srgbClr val="C0C0C0">
                      <a:alpha val="79998"/>
                    </a:srgbClr>
                  </a:outerShdw>
                </a:effectLst>
              </a:rPr>
              <a:t>Electric Field </a:t>
            </a:r>
            <a:endParaRPr sz="3600">
              <a:solidFill>
                <a:srgbClr val="4D99CC"/>
              </a:solidFill>
              <a:effectLst>
                <a:outerShdw sx="100000" sy="100000" kx="0" ky="0" algn="b" rotWithShape="0" blurRad="63500" dist="53881" dir="2700000">
                  <a:srgbClr val="C0C0C0">
                    <a:alpha val="79998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Static Electricity and Charging</a:t>
            </a:r>
          </a:p>
        </p:txBody>
      </p:sp>
      <p:sp>
        <p:nvSpPr>
          <p:cNvPr id="15" name="Shape 15"/>
          <p:cNvSpPr/>
          <p:nvPr>
            <p:ph type="body" idx="4294967295"/>
          </p:nvPr>
        </p:nvSpPr>
        <p:spPr>
          <a:xfrm>
            <a:off x="1219200" y="1600200"/>
            <a:ext cx="7467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214312" indent="-214312">
              <a:spcBef>
                <a:spcPts val="400"/>
              </a:spcBef>
              <a:buClr>
                <a:srgbClr val="000000"/>
              </a:buClr>
              <a:buChar char="•"/>
              <a:defRPr sz="1800"/>
            </a:pPr>
            <a:r>
              <a:rPr sz="2000"/>
              <a:t>Charge can be transferred by ____________, ___________ &amp; _______________</a:t>
            </a:r>
            <a:endParaRPr sz="2000"/>
          </a:p>
          <a:p>
            <a:pPr lvl="0" marL="214312" indent="-214312">
              <a:spcBef>
                <a:spcPts val="400"/>
              </a:spcBef>
              <a:buClr>
                <a:srgbClr val="000000"/>
              </a:buClr>
              <a:buChar char="•"/>
              <a:defRPr sz="1800"/>
            </a:pPr>
            <a:r>
              <a:rPr sz="2000" u="sng"/>
              <a:t>Friction</a:t>
            </a:r>
            <a:endParaRPr sz="2000" u="sng"/>
          </a:p>
          <a:p>
            <a:pPr lvl="1" marL="661307" indent="-204107">
              <a:spcBef>
                <a:spcPts val="400"/>
              </a:spcBef>
              <a:buClr>
                <a:srgbClr val="000000"/>
              </a:buClr>
              <a:defRPr sz="1800"/>
            </a:pPr>
            <a:r>
              <a:rPr sz="2000"/>
              <a:t>Ex</a:t>
            </a:r>
            <a:endParaRPr sz="2000"/>
          </a:p>
          <a:p>
            <a:pPr lvl="2" marL="1104900" indent="-190500">
              <a:spcBef>
                <a:spcPts val="400"/>
              </a:spcBef>
              <a:buClr>
                <a:srgbClr val="000000"/>
              </a:buClr>
              <a:defRPr sz="1800"/>
            </a:pPr>
            <a:r>
              <a:rPr sz="2000"/>
              <a:t>rubbing a balloon against your hair</a:t>
            </a:r>
            <a:endParaRPr sz="2000"/>
          </a:p>
          <a:p>
            <a:pPr lvl="2" marL="1104900" indent="-190500">
              <a:spcBef>
                <a:spcPts val="400"/>
              </a:spcBef>
              <a:buClr>
                <a:srgbClr val="000000"/>
              </a:buClr>
              <a:defRPr sz="1800"/>
            </a:pPr>
            <a:r>
              <a:rPr sz="2000"/>
              <a:t>__________ ____________ ___ ______________</a:t>
            </a:r>
            <a:endParaRPr sz="2000"/>
          </a:p>
          <a:p>
            <a:pPr lvl="0" marL="214312" indent="-214312">
              <a:spcBef>
                <a:spcPts val="400"/>
              </a:spcBef>
              <a:buClr>
                <a:srgbClr val="000000"/>
              </a:buClr>
              <a:buChar char="•"/>
              <a:defRPr sz="1800"/>
            </a:pPr>
            <a:r>
              <a:rPr sz="2000" u="sng"/>
              <a:t>Contact</a:t>
            </a:r>
            <a:endParaRPr sz="2000" u="sng"/>
          </a:p>
          <a:p>
            <a:pPr lvl="1" marL="661307" indent="-204107">
              <a:spcBef>
                <a:spcPts val="400"/>
              </a:spcBef>
              <a:buClr>
                <a:srgbClr val="000000"/>
              </a:buClr>
              <a:defRPr sz="1800"/>
            </a:pPr>
            <a:r>
              <a:rPr sz="2000"/>
              <a:t>Ex - Touching a ________ ____ __________ generator</a:t>
            </a:r>
            <a:endParaRPr sz="2000"/>
          </a:p>
          <a:p>
            <a:pPr lvl="0" marL="214312" indent="-214312">
              <a:spcBef>
                <a:spcPts val="400"/>
              </a:spcBef>
              <a:buClr>
                <a:srgbClr val="000000"/>
              </a:buClr>
              <a:buChar char="•"/>
              <a:defRPr sz="1800"/>
            </a:pPr>
            <a:r>
              <a:rPr sz="2000" u="sng"/>
              <a:t>Induction</a:t>
            </a:r>
            <a:r>
              <a:rPr sz="2000"/>
              <a:t> - when charge is transferred _______________ contact</a:t>
            </a:r>
            <a:endParaRPr sz="2000"/>
          </a:p>
          <a:p>
            <a:pPr lvl="1" marL="661307" indent="-204107">
              <a:spcBef>
                <a:spcPts val="500"/>
              </a:spcBef>
              <a:buClr>
                <a:srgbClr val="000000"/>
              </a:buClr>
              <a:defRPr sz="1800"/>
            </a:pPr>
            <a:r>
              <a:rPr sz="2000"/>
              <a:t>A neutral metal comb becomes charged by being held near a charged objec</a:t>
            </a:r>
            <a:r>
              <a:rPr sz="2400"/>
              <a:t>t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body" idx="4294967295"/>
          </p:nvPr>
        </p:nvSpPr>
        <p:spPr>
          <a:xfrm>
            <a:off x="228600" y="1676400"/>
            <a:ext cx="7848600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Char char="•"/>
              <a:defRPr sz="1800"/>
            </a:pP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____________ ____________: </a:t>
            </a:r>
            <a:r>
              <a:rPr sz="3200"/>
              <a:t>flow of e</a:t>
            </a:r>
            <a:r>
              <a:rPr baseline="30000" sz="3200"/>
              <a:t>-</a:t>
            </a:r>
            <a:r>
              <a:rPr sz="3200"/>
              <a:t> through a wire</a:t>
            </a:r>
            <a:endParaRPr sz="3200"/>
          </a:p>
          <a:p>
            <a:pPr lvl="1" marL="742950" indent="-285750">
              <a:spcBef>
                <a:spcPts val="600"/>
              </a:spcBef>
              <a:defRPr sz="1800"/>
            </a:pPr>
            <a:r>
              <a:rPr sz="2800"/>
              <a:t>Symbol for current is </a:t>
            </a:r>
            <a:r>
              <a:rPr sz="2800">
                <a:latin typeface="American Typewriter"/>
                <a:ea typeface="American Typewriter"/>
                <a:cs typeface="American Typewriter"/>
                <a:sym typeface="American Typewriter"/>
              </a:rPr>
              <a:t>___</a:t>
            </a:r>
            <a:endParaRPr sz="2800">
              <a:latin typeface="American Typewriter"/>
              <a:ea typeface="American Typewriter"/>
              <a:cs typeface="American Typewriter"/>
              <a:sym typeface="American Typewriter"/>
            </a:endParaRPr>
          </a:p>
          <a:p>
            <a:pPr lvl="1" marL="742950" indent="-285750">
              <a:spcBef>
                <a:spcPts val="600"/>
              </a:spcBef>
              <a:defRPr sz="1800"/>
            </a:pPr>
            <a:r>
              <a:rPr sz="2800"/>
              <a:t>Current is measured in ____________, or ____________ for short</a:t>
            </a:r>
            <a:endParaRPr sz="2800"/>
          </a:p>
          <a:p>
            <a:pPr lvl="2" marL="1143000" indent="-228600">
              <a:spcBef>
                <a:spcPts val="500"/>
              </a:spcBef>
              <a:defRPr sz="1800"/>
            </a:pPr>
            <a:r>
              <a:rPr sz="2400"/>
              <a:t> </a:t>
            </a:r>
            <a:r>
              <a:rPr sz="2400">
                <a:latin typeface="Wingdings 3"/>
                <a:ea typeface="Wingdings 3"/>
                <a:cs typeface="Wingdings 3"/>
                <a:sym typeface="Wingdings 3"/>
              </a:rPr>
              <a:t></a:t>
            </a:r>
            <a:r>
              <a:rPr sz="2400"/>
              <a:t> current = </a:t>
            </a:r>
            <a:r>
              <a:rPr sz="2400">
                <a:latin typeface="Wingdings 3"/>
                <a:ea typeface="Wingdings 3"/>
                <a:cs typeface="Wingdings 3"/>
                <a:sym typeface="Wingdings 3"/>
              </a:rPr>
              <a:t></a:t>
            </a:r>
            <a:r>
              <a:rPr sz="2400"/>
              <a:t> e-</a:t>
            </a:r>
          </a:p>
        </p:txBody>
      </p:sp>
      <p:sp>
        <p:nvSpPr>
          <p:cNvPr id="18" name="Shape 18"/>
          <p:cNvSpPr/>
          <p:nvPr/>
        </p:nvSpPr>
        <p:spPr>
          <a:xfrm>
            <a:off x="457200" y="228600"/>
            <a:ext cx="8153400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algn="ctr" defTabSz="612648">
              <a:defRPr b="1" sz="2211">
                <a:ln w="5701">
                  <a:solidFill>
                    <a:srgbClr val="3333CC"/>
                  </a:solidFill>
                </a:ln>
                <a:solidFill>
                  <a:srgbClr val="B2B2B2">
                    <a:alpha val="50195"/>
                  </a:srgbClr>
                </a:solidFill>
                <a:effectLst>
                  <a:outerShdw sx="100000" sy="100000" kx="0" ky="0" algn="b" rotWithShape="0" blurRad="42545" dist="30679" dir="2021404">
                    <a:srgbClr val="9999FF">
                      <a:alpha val="74996"/>
                    </a:srgbClr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 lvl="0">
              <a:defRPr b="0" sz="180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b="1" sz="2211">
                <a:ln w="5701">
                  <a:solidFill>
                    <a:srgbClr val="3333CC"/>
                  </a:solidFill>
                </a:ln>
                <a:solidFill>
                  <a:srgbClr val="B2B2B2">
                    <a:alpha val="50195"/>
                  </a:srgbClr>
                </a:solidFill>
                <a:effectLst>
                  <a:outerShdw sx="100000" sy="100000" kx="0" ky="0" algn="b" rotWithShape="0" blurRad="42545" dist="30679" dir="2021404">
                    <a:srgbClr val="9999FF">
                      <a:alpha val="74996"/>
                    </a:srgbClr>
                  </a:outerShdw>
                </a:effectLst>
              </a:rPr>
              <a:t>Flow of Electricity</a:t>
            </a:r>
            <a:endParaRPr b="1" sz="2412">
              <a:ln w="5701">
                <a:solidFill>
                  <a:srgbClr val="3333CC"/>
                </a:solidFill>
              </a:ln>
              <a:solidFill>
                <a:srgbClr val="B2B2B2">
                  <a:alpha val="50195"/>
                </a:srgbClr>
              </a:solidFill>
              <a:effectLst>
                <a:outerShdw sx="100000" sy="100000" kx="0" ky="0" algn="b" rotWithShape="0" blurRad="42545" dist="30679" dir="2021404">
                  <a:srgbClr val="9999FF">
                    <a:alpha val="74996"/>
                  </a:srgbClr>
                </a:outerShdw>
              </a:effectLst>
            </a:endParaRPr>
          </a:p>
        </p:txBody>
      </p:sp>
      <p:pic>
        <p:nvPicPr>
          <p:cNvPr id="19" name="wires.png" descr="wires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 rot="1800000">
            <a:off x="6859587" y="3733800"/>
            <a:ext cx="1598613" cy="28003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body" idx="4294967295"/>
          </p:nvPr>
        </p:nvSpPr>
        <p:spPr>
          <a:xfrm>
            <a:off x="304800" y="609600"/>
            <a:ext cx="8839200" cy="5867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300037" indent="-300037">
              <a:lnSpc>
                <a:spcPct val="90000"/>
              </a:lnSpc>
              <a:spcBef>
                <a:spcPts val="600"/>
              </a:spcBef>
              <a:buChar char="•"/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______________: opposition to flow of electricity</a:t>
            </a:r>
            <a:endParaRPr sz="2800">
              <a:latin typeface="Arial Bold"/>
              <a:ea typeface="Arial Bold"/>
              <a:cs typeface="Arial Bold"/>
              <a:sym typeface="Arial Bold"/>
            </a:endParaRPr>
          </a:p>
          <a:p>
            <a:pPr lvl="1" marL="702128" indent="-244928">
              <a:lnSpc>
                <a:spcPct val="90000"/>
              </a:lnSpc>
              <a:spcBef>
                <a:spcPts val="500"/>
              </a:spcBef>
              <a:defRPr sz="1800"/>
            </a:pPr>
            <a:r>
              <a:rPr sz="2400">
                <a:latin typeface="Arial Bold"/>
                <a:ea typeface="Arial Bold"/>
                <a:cs typeface="Arial Bold"/>
                <a:sym typeface="Arial Bold"/>
              </a:rPr>
              <a:t>Symbol for resistance is R</a:t>
            </a:r>
            <a:endParaRPr sz="2400">
              <a:latin typeface="Arial Bold"/>
              <a:ea typeface="Arial Bold"/>
              <a:cs typeface="Arial Bold"/>
              <a:sym typeface="Arial Bold"/>
            </a:endParaRPr>
          </a:p>
          <a:p>
            <a:pPr lvl="1" marL="702128" indent="-244928">
              <a:lnSpc>
                <a:spcPct val="90000"/>
              </a:lnSpc>
              <a:spcBef>
                <a:spcPts val="500"/>
              </a:spcBef>
              <a:defRPr sz="1800"/>
            </a:pPr>
            <a:r>
              <a:rPr sz="2400">
                <a:latin typeface="Arial Bold"/>
                <a:ea typeface="Arial Bold"/>
                <a:cs typeface="Arial Bold"/>
                <a:sym typeface="Arial Bold"/>
              </a:rPr>
              <a:t>Resistance is measure in _________, which is represented by _____</a:t>
            </a:r>
            <a:endParaRPr sz="2400">
              <a:latin typeface="Arial Bold"/>
              <a:ea typeface="Arial Bold"/>
              <a:cs typeface="Arial Bold"/>
              <a:sym typeface="Arial Bold"/>
            </a:endParaRPr>
          </a:p>
          <a:p>
            <a:pPr lvl="1" marL="702128" indent="-244928">
              <a:lnSpc>
                <a:spcPct val="90000"/>
              </a:lnSpc>
              <a:spcBef>
                <a:spcPts val="500"/>
              </a:spcBef>
              <a:defRPr sz="1800"/>
            </a:pPr>
            <a:r>
              <a:rPr sz="2400">
                <a:latin typeface="Arial Bold"/>
                <a:ea typeface="Arial Bold"/>
                <a:cs typeface="Arial Bold"/>
                <a:sym typeface="Arial Bold"/>
              </a:rPr>
              <a:t>_________ conductors have ___________ resistance (or low conductivity)</a:t>
            </a:r>
            <a:endParaRPr sz="2400">
              <a:latin typeface="Arial Bold"/>
              <a:ea typeface="Arial Bold"/>
              <a:cs typeface="Arial Bold"/>
              <a:sym typeface="Arial Bold"/>
            </a:endParaRPr>
          </a:p>
          <a:p>
            <a:pPr lvl="2" marL="1104900" indent="-190500">
              <a:lnSpc>
                <a:spcPct val="90000"/>
              </a:lnSpc>
              <a:spcBef>
                <a:spcPts val="400"/>
              </a:spcBef>
              <a:defRPr sz="1800"/>
            </a:pPr>
            <a:r>
              <a:rPr sz="2000">
                <a:latin typeface="Arial Bold"/>
                <a:ea typeface="Arial Bold"/>
                <a:cs typeface="Arial Bold"/>
                <a:sym typeface="Arial Bold"/>
              </a:rPr>
              <a:t>Ex. Iron</a:t>
            </a:r>
            <a:endParaRPr sz="2000">
              <a:latin typeface="Arial Bold"/>
              <a:ea typeface="Arial Bold"/>
              <a:cs typeface="Arial Bold"/>
              <a:sym typeface="Arial Bold"/>
            </a:endParaRPr>
          </a:p>
          <a:p>
            <a:pPr lvl="1" marL="702128" indent="-244928">
              <a:lnSpc>
                <a:spcPct val="90000"/>
              </a:lnSpc>
              <a:spcBef>
                <a:spcPts val="500"/>
              </a:spcBef>
              <a:defRPr sz="1800"/>
            </a:pPr>
            <a:r>
              <a:rPr sz="2400">
                <a:latin typeface="Arial Bold"/>
                <a:ea typeface="Arial Bold"/>
                <a:cs typeface="Arial Bold"/>
                <a:sym typeface="Arial Bold"/>
              </a:rPr>
              <a:t>_________ conductors have _______ resistance (or high conductivity)</a:t>
            </a:r>
            <a:endParaRPr sz="2400">
              <a:latin typeface="Arial Bold"/>
              <a:ea typeface="Arial Bold"/>
              <a:cs typeface="Arial Bold"/>
              <a:sym typeface="Arial Bold"/>
            </a:endParaRPr>
          </a:p>
          <a:p>
            <a:pPr lvl="2" marL="1104900" indent="-190500">
              <a:lnSpc>
                <a:spcPct val="90000"/>
              </a:lnSpc>
              <a:spcBef>
                <a:spcPts val="400"/>
              </a:spcBef>
              <a:defRPr sz="1800"/>
            </a:pPr>
            <a:r>
              <a:rPr sz="2000">
                <a:latin typeface="Arial Bold"/>
                <a:ea typeface="Arial Bold"/>
                <a:cs typeface="Arial Bold"/>
                <a:sym typeface="Arial Bold"/>
              </a:rPr>
              <a:t>Ex. Copper</a:t>
            </a:r>
            <a:endParaRPr sz="2000">
              <a:latin typeface="Arial Bold"/>
              <a:ea typeface="Arial Bold"/>
              <a:cs typeface="Arial Bold"/>
              <a:sym typeface="Arial Bold"/>
            </a:endParaRPr>
          </a:p>
          <a:p>
            <a:pPr lvl="1" marL="702128" indent="-244928">
              <a:lnSpc>
                <a:spcPct val="90000"/>
              </a:lnSpc>
              <a:spcBef>
                <a:spcPts val="500"/>
              </a:spcBef>
              <a:defRPr sz="1800"/>
            </a:pPr>
            <a:r>
              <a:rPr sz="2400">
                <a:latin typeface="Arial Bold"/>
                <a:ea typeface="Arial Bold"/>
                <a:cs typeface="Arial Bold"/>
                <a:sym typeface="Arial Bold"/>
              </a:rPr>
              <a:t>Long and thin wires have more resistance than short and thick wires</a:t>
            </a:r>
            <a:endParaRPr sz="2400">
              <a:latin typeface="Arial Bold"/>
              <a:ea typeface="Arial Bold"/>
              <a:cs typeface="Arial Bold"/>
              <a:sym typeface="Arial Bold"/>
            </a:endParaRPr>
          </a:p>
          <a:p>
            <a:pPr lvl="2" marL="1104900" indent="-190500">
              <a:lnSpc>
                <a:spcPct val="90000"/>
              </a:lnSpc>
              <a:spcBef>
                <a:spcPts val="400"/>
              </a:spcBef>
              <a:buClr>
                <a:srgbClr val="FF0000"/>
              </a:buClr>
              <a:defRPr sz="1800"/>
            </a:pPr>
            <a:r>
              <a:rPr sz="2000">
                <a:solidFill>
                  <a:srgbClr val="FF0000"/>
                </a:solidFill>
                <a:latin typeface="Arial Bold"/>
                <a:ea typeface="Arial Bold"/>
                <a:cs typeface="Arial Bold"/>
                <a:sym typeface="Arial Bold"/>
              </a:rPr>
              <a:t>Resistance is affected by a material’s thickness, length and temperature</a:t>
            </a:r>
            <a:endParaRPr sz="2000">
              <a:latin typeface="Arial Bold"/>
              <a:ea typeface="Arial Bold"/>
              <a:cs typeface="Arial Bold"/>
              <a:sym typeface="Arial Bold"/>
            </a:endParaRPr>
          </a:p>
          <a:p>
            <a:pPr lvl="1" marL="702128" indent="-244928">
              <a:lnSpc>
                <a:spcPct val="90000"/>
              </a:lnSpc>
              <a:spcBef>
                <a:spcPts val="500"/>
              </a:spcBef>
              <a:defRPr sz="1800"/>
            </a:pPr>
            <a:r>
              <a:rPr sz="2400">
                <a:latin typeface="Arial Bold"/>
                <a:ea typeface="Arial Bold"/>
                <a:cs typeface="Arial Bold"/>
                <a:sym typeface="Arial Bold"/>
              </a:rPr>
              <a:t>Any device that you plug in is called a ___________ (load)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body" idx="4294967295"/>
          </p:nvPr>
        </p:nvSpPr>
        <p:spPr>
          <a:xfrm>
            <a:off x="304800" y="1295399"/>
            <a:ext cx="8229600" cy="495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0000"/>
              </a:lnSpc>
              <a:buChar char="•"/>
              <a:defRPr sz="1800"/>
            </a:pPr>
            <a:r>
              <a:rPr sz="3200"/>
              <a:t>Conductors &amp; Insulators</a:t>
            </a:r>
            <a:endParaRPr sz="3200"/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1800"/>
            </a:pPr>
            <a:r>
              <a:rPr sz="2800"/>
              <a:t>_______________ – material charge can flow through easily</a:t>
            </a:r>
            <a:endParaRPr sz="2800"/>
          </a:p>
          <a:p>
            <a:pPr lvl="2" marL="1143000" indent="-228600">
              <a:lnSpc>
                <a:spcPct val="90000"/>
              </a:lnSpc>
              <a:spcBef>
                <a:spcPts val="500"/>
              </a:spcBef>
              <a:defRPr sz="1800"/>
            </a:pPr>
            <a:r>
              <a:rPr sz="2400"/>
              <a:t>Ex – metal such as copper &amp; silver</a:t>
            </a:r>
            <a:endParaRPr sz="2400"/>
          </a:p>
          <a:p>
            <a:pPr lvl="2" marL="1143000" indent="-228600">
              <a:lnSpc>
                <a:spcPct val="90000"/>
              </a:lnSpc>
              <a:spcBef>
                <a:spcPts val="500"/>
              </a:spcBef>
              <a:defRPr sz="1800"/>
            </a:pPr>
            <a:endParaRPr sz="2400"/>
          </a:p>
          <a:p>
            <a:pPr lvl="2" marL="1143000" indent="-228600">
              <a:lnSpc>
                <a:spcPct val="90000"/>
              </a:lnSpc>
              <a:spcBef>
                <a:spcPts val="500"/>
              </a:spcBef>
              <a:defRPr sz="1800"/>
            </a:pPr>
            <a:endParaRPr sz="2400"/>
          </a:p>
          <a:p>
            <a:pPr lvl="2" marL="1143000" indent="-228600">
              <a:lnSpc>
                <a:spcPct val="90000"/>
              </a:lnSpc>
              <a:spcBef>
                <a:spcPts val="500"/>
              </a:spcBef>
              <a:defRPr sz="1800"/>
            </a:pPr>
            <a:endParaRPr sz="2400"/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1800"/>
            </a:pPr>
            <a:r>
              <a:rPr sz="2800"/>
              <a:t>_______________ – material charge can not flow through easily</a:t>
            </a:r>
            <a:endParaRPr sz="2800"/>
          </a:p>
          <a:p>
            <a:pPr lvl="2" marL="1143000" indent="-228600">
              <a:lnSpc>
                <a:spcPct val="90000"/>
              </a:lnSpc>
              <a:spcBef>
                <a:spcPts val="500"/>
              </a:spcBef>
              <a:defRPr sz="1800"/>
            </a:pPr>
            <a:r>
              <a:rPr sz="2400"/>
              <a:t>Due to electrons being tightly bound to its atoms</a:t>
            </a:r>
            <a:endParaRPr sz="2400"/>
          </a:p>
          <a:p>
            <a:pPr lvl="2" marL="1143000" indent="-228600">
              <a:lnSpc>
                <a:spcPct val="90000"/>
              </a:lnSpc>
              <a:spcBef>
                <a:spcPts val="500"/>
              </a:spcBef>
              <a:defRPr sz="1800"/>
            </a:pPr>
            <a:r>
              <a:rPr sz="2400"/>
              <a:t>Ex. – wood, plastic, rubber, air, glass</a:t>
            </a:r>
          </a:p>
        </p:txBody>
      </p:sp>
      <p:sp>
        <p:nvSpPr>
          <p:cNvPr id="26" name="Shape 26"/>
          <p:cNvSpPr/>
          <p:nvPr/>
        </p:nvSpPr>
        <p:spPr>
          <a:xfrm>
            <a:off x="457200" y="228600"/>
            <a:ext cx="8153400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algn="ctr" defTabSz="612648">
              <a:defRPr b="1" sz="2211">
                <a:ln w="5701">
                  <a:solidFill>
                    <a:srgbClr val="3333CC"/>
                  </a:solidFill>
                </a:ln>
                <a:solidFill>
                  <a:srgbClr val="B2B2B2">
                    <a:alpha val="50195"/>
                  </a:srgbClr>
                </a:solidFill>
                <a:effectLst>
                  <a:outerShdw sx="100000" sy="100000" kx="0" ky="0" algn="b" rotWithShape="0" blurRad="42545" dist="30679" dir="2021404">
                    <a:srgbClr val="9999FF">
                      <a:alpha val="74996"/>
                    </a:srgbClr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 lvl="0">
              <a:defRPr b="0" sz="180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b="1" sz="2211">
                <a:ln w="5701">
                  <a:solidFill>
                    <a:srgbClr val="3333CC"/>
                  </a:solidFill>
                </a:ln>
                <a:solidFill>
                  <a:srgbClr val="B2B2B2">
                    <a:alpha val="50195"/>
                  </a:srgbClr>
                </a:solidFill>
                <a:effectLst>
                  <a:outerShdw sx="100000" sy="100000" kx="0" ky="0" algn="b" rotWithShape="0" blurRad="42545" dist="30679" dir="2021404">
                    <a:srgbClr val="9999FF">
                      <a:alpha val="74996"/>
                    </a:srgbClr>
                  </a:outerShdw>
                </a:effectLst>
              </a:rPr>
              <a:t>Flow of Electricity</a:t>
            </a:r>
            <a:endParaRPr b="1" sz="2412">
              <a:ln w="5701">
                <a:solidFill>
                  <a:srgbClr val="3333CC"/>
                </a:solidFill>
              </a:ln>
              <a:solidFill>
                <a:srgbClr val="B2B2B2">
                  <a:alpha val="50195"/>
                </a:srgbClr>
              </a:solidFill>
              <a:effectLst>
                <a:outerShdw sx="100000" sy="100000" kx="0" ky="0" algn="b" rotWithShape="0" blurRad="42545" dist="30679" dir="2021404">
                  <a:srgbClr val="9999FF">
                    <a:alpha val="74996"/>
                  </a:srgbClr>
                </a:outerShdw>
              </a:effectLst>
            </a:endParaRPr>
          </a:p>
        </p:txBody>
      </p:sp>
      <p:pic>
        <p:nvPicPr>
          <p:cNvPr id="27" name="conductors.jpg" descr="conductors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29400" y="2362200"/>
            <a:ext cx="2057400" cy="18653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body" idx="4294967295"/>
          </p:nvPr>
        </p:nvSpPr>
        <p:spPr>
          <a:xfrm>
            <a:off x="228599" y="1143000"/>
            <a:ext cx="8763002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300037" indent="-300037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Char char="•"/>
              <a:defRPr sz="1800"/>
            </a:pPr>
            <a:r>
              <a:rPr sz="2800"/>
              <a:t>_________ ________: </a:t>
            </a:r>
            <a:endParaRPr sz="2800"/>
          </a:p>
          <a:p>
            <a:pPr lvl="1" marL="702128" indent="-244928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defRPr sz="1800"/>
            </a:pPr>
            <a:r>
              <a:rPr sz="2400"/>
              <a:t> current in a wire =voltage/resistance (________)</a:t>
            </a:r>
            <a:endParaRPr sz="2400"/>
          </a:p>
          <a:p>
            <a:pPr lvl="0" marL="300037" indent="-300037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Char char="•"/>
              <a:defRPr sz="1800"/>
            </a:pPr>
            <a:r>
              <a:rPr sz="2800"/>
              <a:t>Current Directions:</a:t>
            </a:r>
            <a:endParaRPr sz="2800"/>
          </a:p>
          <a:p>
            <a:pPr lvl="1" marL="702128" indent="-244928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defRPr sz="1800"/>
            </a:pPr>
            <a:r>
              <a:rPr sz="2400"/>
              <a:t>Direct Current (____): electrons flow in the </a:t>
            </a:r>
            <a:r>
              <a:rPr i="1" sz="2400"/>
              <a:t>same</a:t>
            </a:r>
            <a:r>
              <a:rPr sz="2400"/>
              <a:t> direction</a:t>
            </a:r>
            <a:endParaRPr sz="2400"/>
          </a:p>
          <a:p>
            <a:pPr lvl="2" marL="1104900" indent="-19050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defRPr sz="1800"/>
            </a:pPr>
            <a:r>
              <a:rPr sz="2000"/>
              <a:t>Ex. Batteries (e- flow through and terminal)</a:t>
            </a:r>
            <a:endParaRPr sz="2000"/>
          </a:p>
          <a:p>
            <a:pPr lvl="1" marL="702128" indent="-244928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defRPr sz="1800"/>
            </a:pPr>
            <a:r>
              <a:rPr sz="2400"/>
              <a:t>Alternating Current (____): Electrons constantly </a:t>
            </a:r>
            <a:r>
              <a:rPr i="1" sz="2400"/>
              <a:t>change</a:t>
            </a:r>
            <a:r>
              <a:rPr sz="2400"/>
              <a:t> their direction of flow</a:t>
            </a:r>
            <a:endParaRPr sz="2400"/>
          </a:p>
          <a:p>
            <a:pPr lvl="2" marL="1104900" indent="-19050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defRPr sz="1800"/>
            </a:pPr>
            <a:r>
              <a:rPr sz="2000"/>
              <a:t>Ex. Electricity from power plants (via generators); therefore the electricity in your home and school is mostly alternating current.</a:t>
            </a:r>
            <a:endParaRPr sz="2000"/>
          </a:p>
          <a:p>
            <a:pPr lvl="2" marL="1104900" indent="-190500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defRPr sz="1800"/>
            </a:pPr>
            <a:r>
              <a:rPr sz="2000"/>
              <a:t>The electricity from power lines needs to go through a _________ _________ ___________ before it can be used by your home </a:t>
            </a:r>
            <a:endParaRPr sz="2000"/>
          </a:p>
          <a:p>
            <a:pPr lvl="0" marL="300037" indent="-300037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Char char="•"/>
              <a:defRPr sz="1800"/>
            </a:pPr>
            <a:r>
              <a:rPr sz="2800"/>
              <a:t>Power __ = _______ X ________</a:t>
            </a:r>
            <a:endParaRPr sz="2800"/>
          </a:p>
          <a:p>
            <a:pPr lvl="1" marL="285750" indent="17145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400"/>
              <a:t>(______ = ______ X _________)</a:t>
            </a:r>
          </a:p>
        </p:txBody>
      </p:sp>
      <p:pic>
        <p:nvPicPr>
          <p:cNvPr id="30" name="Batteries.png" descr="Batteries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48600" y="914400"/>
            <a:ext cx="1295400" cy="1712913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Shape 31"/>
          <p:cNvSpPr/>
          <p:nvPr/>
        </p:nvSpPr>
        <p:spPr>
          <a:xfrm>
            <a:off x="533400" y="304800"/>
            <a:ext cx="7772400" cy="68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algn="ctr" defTabSz="694944">
              <a:defRPr sz="2052">
                <a:solidFill>
                  <a:srgbClr val="336699"/>
                </a:solidFill>
                <a:effectLst>
                  <a:outerShdw sx="100000" sy="100000" kx="0" ky="0" algn="b" rotWithShape="0" blurRad="48260" dist="34800" dir="2021404">
                    <a:srgbClr val="B2B2B2">
                      <a:alpha val="79998"/>
                    </a:srgbClr>
                  </a:outerShdw>
                </a:effectLst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052">
                <a:solidFill>
                  <a:srgbClr val="336699"/>
                </a:solidFill>
                <a:effectLst>
                  <a:outerShdw sx="100000" sy="100000" kx="0" ky="0" algn="b" rotWithShape="0" blurRad="48260" dist="34800" dir="2021404">
                    <a:srgbClr val="B2B2B2">
                      <a:alpha val="79998"/>
                    </a:srgbClr>
                  </a:outerShdw>
                </a:effectLst>
              </a:rPr>
              <a:t>Flow of Electricity cont.,</a:t>
            </a:r>
            <a:endParaRPr sz="2736">
              <a:solidFill>
                <a:srgbClr val="336699"/>
              </a:solidFill>
              <a:effectLst>
                <a:outerShdw sx="100000" sy="100000" kx="0" ky="0" algn="b" rotWithShape="0" blurRad="48260" dist="34800" dir="2021404">
                  <a:srgbClr val="B2B2B2">
                    <a:alpha val="79998"/>
                  </a:srgbClr>
                </a:outerShdw>
              </a:effectLst>
            </a:endParaRPr>
          </a:p>
        </p:txBody>
      </p:sp>
      <p:pic>
        <p:nvPicPr>
          <p:cNvPr id="32" name="powerstation.jpg" descr="powerstation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718300" y="5283200"/>
            <a:ext cx="2332038" cy="1295400"/>
          </a:xfrm>
          <a:prstGeom prst="rect">
            <a:avLst/>
          </a:prstGeom>
          <a:ln w="76200">
            <a:solidFill>
              <a:srgbClr val="99CC00"/>
            </a:solidFill>
            <a:round/>
          </a:ln>
        </p:spPr>
      </p:pic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body" idx="4294967295"/>
          </p:nvPr>
        </p:nvSpPr>
        <p:spPr>
          <a:xfrm>
            <a:off x="228600" y="990600"/>
            <a:ext cx="8229600" cy="502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300037" indent="-300037">
              <a:spcBef>
                <a:spcPts val="600"/>
              </a:spcBef>
              <a:buClr>
                <a:srgbClr val="000000"/>
              </a:buClr>
              <a:buChar char="•"/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What’s a Circuit?</a:t>
            </a:r>
            <a:endParaRPr sz="2800">
              <a:latin typeface="Arial Bold"/>
              <a:ea typeface="Arial Bold"/>
              <a:cs typeface="Arial Bold"/>
              <a:sym typeface="Arial Bold"/>
            </a:endParaRPr>
          </a:p>
          <a:p>
            <a:pPr lvl="1" marL="702128" indent="-244928">
              <a:spcBef>
                <a:spcPts val="500"/>
              </a:spcBef>
              <a:buClr>
                <a:srgbClr val="000000"/>
              </a:buClr>
              <a:defRPr sz="1800"/>
            </a:pPr>
            <a:r>
              <a:rPr sz="2400">
                <a:latin typeface="Arial Bold"/>
                <a:ea typeface="Arial Bold"/>
                <a:cs typeface="Arial Bold"/>
                <a:sym typeface="Arial Bold"/>
              </a:rPr>
              <a:t>Provides a __________, ________ _______ for an electric current to flow</a:t>
            </a:r>
            <a:endParaRPr sz="2400">
              <a:latin typeface="Arial Bold"/>
              <a:ea typeface="Arial Bold"/>
              <a:cs typeface="Arial Bold"/>
              <a:sym typeface="Arial Bold"/>
            </a:endParaRPr>
          </a:p>
          <a:p>
            <a:pPr lvl="1" marL="702128" indent="-244928">
              <a:spcBef>
                <a:spcPts val="500"/>
              </a:spcBef>
              <a:buClr>
                <a:srgbClr val="000000"/>
              </a:buClr>
              <a:defRPr sz="1800"/>
            </a:pPr>
            <a:r>
              <a:rPr sz="2400">
                <a:latin typeface="Arial Bold"/>
                <a:ea typeface="Arial Bold"/>
                <a:cs typeface="Arial Bold"/>
                <a:sym typeface="Arial Bold"/>
              </a:rPr>
              <a:t>Circuit works when path is _________; doesn’t work when path is ___________</a:t>
            </a:r>
            <a:endParaRPr sz="2400">
              <a:latin typeface="Arial Bold"/>
              <a:ea typeface="Arial Bold"/>
              <a:cs typeface="Arial Bold"/>
              <a:sym typeface="Arial Bold"/>
            </a:endParaRPr>
          </a:p>
          <a:p>
            <a:pPr lvl="0" marL="300037" indent="-300037">
              <a:spcBef>
                <a:spcPts val="600"/>
              </a:spcBef>
              <a:buClr>
                <a:srgbClr val="000000"/>
              </a:buClr>
              <a:buChar char="•"/>
              <a:defRPr sz="1800"/>
            </a:pPr>
            <a:r>
              <a:rPr sz="2800">
                <a:latin typeface="Arial Bold"/>
                <a:ea typeface="Arial Bold"/>
                <a:cs typeface="Arial Bold"/>
                <a:sym typeface="Arial Bold"/>
              </a:rPr>
              <a:t>Parts of a Circuit:</a:t>
            </a:r>
            <a:endParaRPr sz="2800">
              <a:latin typeface="Arial Bold"/>
              <a:ea typeface="Arial Bold"/>
              <a:cs typeface="Arial Bold"/>
              <a:sym typeface="Arial Bold"/>
            </a:endParaRPr>
          </a:p>
          <a:p>
            <a:pPr lvl="1" marL="702128" indent="-244928">
              <a:spcBef>
                <a:spcPts val="500"/>
              </a:spcBef>
              <a:buClr>
                <a:srgbClr val="000000"/>
              </a:buClr>
              <a:defRPr sz="1800"/>
            </a:pPr>
            <a:r>
              <a:rPr sz="2400">
                <a:latin typeface="Arial Bold"/>
                <a:ea typeface="Arial Bold"/>
                <a:cs typeface="Arial Bold"/>
                <a:sym typeface="Arial Bold"/>
              </a:rPr>
              <a:t>A ___________ of e</a:t>
            </a:r>
            <a:r>
              <a:rPr baseline="30000" sz="2400">
                <a:latin typeface="Arial Bold"/>
                <a:ea typeface="Arial Bold"/>
                <a:cs typeface="Arial Bold"/>
                <a:sym typeface="Arial Bold"/>
              </a:rPr>
              <a:t>- </a:t>
            </a:r>
            <a:r>
              <a:rPr sz="2400">
                <a:latin typeface="Arial Bold"/>
                <a:ea typeface="Arial Bold"/>
                <a:cs typeface="Arial Bold"/>
                <a:sym typeface="Arial Bold"/>
              </a:rPr>
              <a:t>(i.e. battery, outlet)</a:t>
            </a:r>
            <a:endParaRPr sz="2400">
              <a:latin typeface="Arial Bold"/>
              <a:ea typeface="Arial Bold"/>
              <a:cs typeface="Arial Bold"/>
              <a:sym typeface="Arial Bold"/>
            </a:endParaRPr>
          </a:p>
          <a:p>
            <a:pPr lvl="1" marL="702128" indent="-244928">
              <a:spcBef>
                <a:spcPts val="500"/>
              </a:spcBef>
              <a:buClr>
                <a:srgbClr val="000000"/>
              </a:buClr>
              <a:defRPr sz="1800"/>
            </a:pPr>
            <a:r>
              <a:rPr sz="2400">
                <a:latin typeface="Arial Bold"/>
                <a:ea typeface="Arial Bold"/>
                <a:cs typeface="Arial Bold"/>
                <a:sym typeface="Arial Bold"/>
              </a:rPr>
              <a:t>A ________ (resistance) which is the device that uses the electricity </a:t>
            </a:r>
            <a:endParaRPr sz="2400">
              <a:latin typeface="Arial Bold"/>
              <a:ea typeface="Arial Bold"/>
              <a:cs typeface="Arial Bold"/>
              <a:sym typeface="Arial Bold"/>
            </a:endParaRPr>
          </a:p>
          <a:p>
            <a:pPr lvl="1" marL="702128" indent="-244928">
              <a:spcBef>
                <a:spcPts val="500"/>
              </a:spcBef>
              <a:buClr>
                <a:srgbClr val="000000"/>
              </a:buClr>
              <a:defRPr sz="1800"/>
            </a:pPr>
            <a:r>
              <a:rPr sz="2400">
                <a:latin typeface="Arial Bold"/>
                <a:ea typeface="Arial Bold"/>
                <a:cs typeface="Arial Bold"/>
                <a:sym typeface="Arial Bold"/>
              </a:rPr>
              <a:t>___________ carry the electrons</a:t>
            </a:r>
            <a:endParaRPr sz="2400">
              <a:latin typeface="Arial Bold"/>
              <a:ea typeface="Arial Bold"/>
              <a:cs typeface="Arial Bold"/>
              <a:sym typeface="Arial Bold"/>
            </a:endParaRPr>
          </a:p>
          <a:p>
            <a:pPr lvl="1" marL="702128" indent="-244928">
              <a:spcBef>
                <a:spcPts val="500"/>
              </a:spcBef>
              <a:buClr>
                <a:srgbClr val="000000"/>
              </a:buClr>
              <a:defRPr sz="1800"/>
            </a:pPr>
            <a:r>
              <a:rPr sz="2400">
                <a:latin typeface="Arial Bold"/>
                <a:ea typeface="Arial Bold"/>
                <a:cs typeface="Arial Bold"/>
                <a:sym typeface="Arial Bold"/>
              </a:rPr>
              <a:t>A __________, which opens or closes the circuit</a:t>
            </a:r>
          </a:p>
        </p:txBody>
      </p:sp>
      <p:sp>
        <p:nvSpPr>
          <p:cNvPr id="35" name="Shape 35"/>
          <p:cNvSpPr/>
          <p:nvPr/>
        </p:nvSpPr>
        <p:spPr>
          <a:xfrm>
            <a:off x="533400" y="228600"/>
            <a:ext cx="7924800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algn="ctr" defTabSz="777240">
              <a:defRPr sz="2805">
                <a:solidFill>
                  <a:srgbClr val="4D99CC"/>
                </a:solidFill>
                <a:effectLst>
                  <a:outerShdw sx="100000" sy="100000" kx="0" ky="0" algn="b" rotWithShape="0" blurRad="53975" dist="45799" dir="2700000">
                    <a:srgbClr val="C0C0C0">
                      <a:alpha val="79998"/>
                    </a:srgbClr>
                  </a:outerShdw>
                </a:effectLst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805">
                <a:solidFill>
                  <a:srgbClr val="4D99CC"/>
                </a:solidFill>
                <a:effectLst>
                  <a:outerShdw sx="100000" sy="100000" kx="0" ky="0" algn="b" rotWithShape="0" blurRad="53975" dist="45799" dir="2700000">
                    <a:srgbClr val="C0C0C0">
                      <a:alpha val="79998"/>
                    </a:srgbClr>
                  </a:outerShdw>
                </a:effectLst>
              </a:rPr>
              <a:t>Electric Currents</a:t>
            </a:r>
            <a:endParaRPr sz="3060">
              <a:solidFill>
                <a:srgbClr val="4D99CC"/>
              </a:solidFill>
              <a:effectLst>
                <a:outerShdw sx="100000" sy="100000" kx="0" ky="0" algn="b" rotWithShape="0" blurRad="53975" dist="45799" dir="2700000">
                  <a:srgbClr val="C0C0C0">
                    <a:alpha val="79998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body" idx="4294967295"/>
          </p:nvPr>
        </p:nvSpPr>
        <p:spPr>
          <a:xfrm>
            <a:off x="304800" y="1371600"/>
            <a:ext cx="4038600" cy="548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293914" indent="-293914">
              <a:spcBef>
                <a:spcPts val="500"/>
              </a:spcBef>
              <a:buClr>
                <a:srgbClr val="000000"/>
              </a:buClr>
              <a:buChar char="•"/>
              <a:defRPr sz="1800"/>
            </a:pPr>
            <a:r>
              <a:rPr sz="2400"/>
              <a:t>Only ______ path for a current to flow</a:t>
            </a:r>
            <a:endParaRPr sz="2400"/>
          </a:p>
          <a:p>
            <a:pPr lvl="0" marL="293914" indent="-293914">
              <a:spcBef>
                <a:spcPts val="500"/>
              </a:spcBef>
              <a:buClr>
                <a:srgbClr val="000000"/>
              </a:buClr>
              <a:buChar char="•"/>
              <a:defRPr sz="1800"/>
            </a:pPr>
            <a:r>
              <a:rPr sz="2400"/>
              <a:t>All parts of the circuit are connected one after the other</a:t>
            </a:r>
            <a:endParaRPr sz="2400"/>
          </a:p>
          <a:p>
            <a:pPr lvl="1" marL="695325" indent="-238125">
              <a:spcBef>
                <a:spcPts val="400"/>
              </a:spcBef>
              <a:buClr>
                <a:srgbClr val="000000"/>
              </a:buClr>
              <a:defRPr sz="1800"/>
            </a:pPr>
            <a:r>
              <a:rPr sz="2000"/>
              <a:t>Ex. Old Christmas Lights</a:t>
            </a:r>
            <a:endParaRPr sz="2000"/>
          </a:p>
          <a:p>
            <a:pPr lvl="0" marL="293914" indent="-293914">
              <a:spcBef>
                <a:spcPts val="500"/>
              </a:spcBef>
              <a:buClr>
                <a:srgbClr val="000000"/>
              </a:buClr>
              <a:buChar char="•"/>
              <a:defRPr sz="1800"/>
            </a:pPr>
            <a:r>
              <a:rPr sz="2400"/>
              <a:t>Same ___________ (I) passes through each resistor</a:t>
            </a:r>
            <a:endParaRPr sz="2400"/>
          </a:p>
          <a:p>
            <a:pPr lvl="0" marL="293914" indent="-293914">
              <a:spcBef>
                <a:spcPts val="500"/>
              </a:spcBef>
              <a:buClr>
                <a:srgbClr val="000000"/>
              </a:buClr>
              <a:buChar char="•"/>
              <a:defRPr sz="1800"/>
            </a:pPr>
            <a:r>
              <a:rPr sz="2400"/>
              <a:t>Current stays the same</a:t>
            </a:r>
            <a:endParaRPr sz="2400"/>
          </a:p>
          <a:p>
            <a:pPr lvl="0" marL="293914" indent="-293914">
              <a:spcBef>
                <a:spcPts val="500"/>
              </a:spcBef>
              <a:buClr>
                <a:srgbClr val="000000"/>
              </a:buClr>
              <a:buChar char="•"/>
              <a:defRPr sz="1800"/>
            </a:pPr>
            <a:r>
              <a:rPr sz="2400"/>
              <a:t>Voltage _________ after each resistor</a:t>
            </a:r>
          </a:p>
        </p:txBody>
      </p:sp>
      <p:pic>
        <p:nvPicPr>
          <p:cNvPr id="38" name="A4series.jpg" descr="A4series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19600" y="1143000"/>
            <a:ext cx="4429125" cy="5105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39"/>
          <p:cNvSpPr/>
          <p:nvPr/>
        </p:nvSpPr>
        <p:spPr>
          <a:xfrm>
            <a:off x="457200" y="304800"/>
            <a:ext cx="7620000" cy="64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algn="ctr" defTabSz="539495">
              <a:defRPr b="1" sz="1474">
                <a:ln w="4420">
                  <a:solidFill>
                    <a:srgbClr val="3333CC"/>
                  </a:solidFill>
                </a:ln>
                <a:solidFill>
                  <a:srgbClr val="B2B2B2">
                    <a:alpha val="50195"/>
                  </a:srgbClr>
                </a:solidFill>
                <a:effectLst>
                  <a:outerShdw sx="100000" sy="100000" kx="0" ky="0" algn="b" rotWithShape="0" blurRad="37464" dist="27016" dir="2021404">
                    <a:srgbClr val="9999FF">
                      <a:alpha val="74996"/>
                    </a:srgbClr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 lvl="0">
              <a:defRPr b="0" sz="1800">
                <a:ln w="9525">
                  <a:noFill/>
                </a:ln>
                <a:solidFill>
                  <a:srgbClr val="000000"/>
                </a:solidFill>
                <a:effectLst/>
              </a:defRPr>
            </a:pPr>
            <a:r>
              <a:rPr b="1" sz="1474">
                <a:ln w="4420">
                  <a:solidFill>
                    <a:srgbClr val="3333CC"/>
                  </a:solidFill>
                </a:ln>
                <a:solidFill>
                  <a:srgbClr val="B2B2B2">
                    <a:alpha val="50195"/>
                  </a:srgbClr>
                </a:solidFill>
                <a:effectLst>
                  <a:outerShdw sx="100000" sy="100000" kx="0" ky="0" algn="b" rotWithShape="0" blurRad="37464" dist="27016" dir="2021404">
                    <a:srgbClr val="9999FF">
                      <a:alpha val="74996"/>
                    </a:srgbClr>
                  </a:outerShdw>
                </a:effectLst>
              </a:rPr>
              <a:t>Series Circuit</a:t>
            </a:r>
            <a:endParaRPr b="1" sz="2124">
              <a:ln w="4420">
                <a:solidFill>
                  <a:srgbClr val="3333CC"/>
                </a:solidFill>
              </a:ln>
              <a:solidFill>
                <a:srgbClr val="B2B2B2">
                  <a:alpha val="50195"/>
                </a:srgbClr>
              </a:solidFill>
              <a:effectLst>
                <a:outerShdw sx="100000" sy="100000" kx="0" ky="0" algn="b" rotWithShape="0" blurRad="37464" dist="27016" dir="2021404">
                  <a:srgbClr val="9999FF">
                    <a:alpha val="74996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