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notesSlides/notesSlide1.xml" ContentType="application/vnd.openxmlformats-officedocument.presentationml.notesSlide+xml"/>
  <Override PartName="/ppt/media/image9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Flat mirror – plane mirror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Law of Reflection – angle of incidence equals the angle of reflection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Refraction – due to a change in speed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9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The Electromagnetic Spectrum and Light</a:t>
            </a:r>
            <a:br>
              <a:rPr sz="3200">
                <a:latin typeface="Arial Bold"/>
                <a:ea typeface="Arial Bold"/>
                <a:cs typeface="Arial Bold"/>
                <a:sym typeface="Arial Bold"/>
              </a:rPr>
            </a:b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Electromagnetic Waves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457200" y="1600200"/>
            <a:ext cx="7772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Transverse waves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2 components: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 to each other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Can travel through a vacuum or matter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90000"/>
              </a:lnSpc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Light does not travel in a single straight line – it travels out in all directions</a:t>
            </a:r>
          </a:p>
        </p:txBody>
      </p:sp>
      <p:pic>
        <p:nvPicPr>
          <p:cNvPr id="10" name="FG03_006_PCT.png" descr="FG03_006_P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5362" y="1524000"/>
            <a:ext cx="4338638" cy="213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Interactions of Light</a:t>
            </a:r>
          </a:p>
        </p:txBody>
      </p:sp>
      <p:sp>
        <p:nvSpPr>
          <p:cNvPr id="40" name="Shape 4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Regular reflection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Clear sharp image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Diffuse reflection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Blurred image or no image at all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Bending of light when it travels from one medium to another</a:t>
            </a:r>
          </a:p>
        </p:txBody>
      </p:sp>
      <p:pic>
        <p:nvPicPr>
          <p:cNvPr id="41" name="brokpen.jpg" descr="brokpen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5235575"/>
            <a:ext cx="1524000" cy="1327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953-1.jpg" descr="953-1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640387"/>
            <a:ext cx="1295400" cy="1217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regularreflect.jpg" descr="regularrefl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34000" y="1219200"/>
            <a:ext cx="1981200" cy="1090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Januar63.jpg" descr="Januar63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9400" y="2971800"/>
            <a:ext cx="1828800" cy="1001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Types of Mirrors</a:t>
            </a:r>
          </a:p>
        </p:txBody>
      </p:sp>
      <p:sp>
        <p:nvSpPr>
          <p:cNvPr id="47" name="Shape 4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000000"/>
              </a:buClr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Flat, regular reflection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000000"/>
              </a:buClr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Curved away from object in front of it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000000"/>
              </a:buClr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Curved toward the object in front of it</a:t>
            </a:r>
          </a:p>
        </p:txBody>
      </p:sp>
      <p:pic>
        <p:nvPicPr>
          <p:cNvPr id="48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4953000"/>
            <a:ext cx="2152650" cy="176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00600" y="4879975"/>
            <a:ext cx="2286000" cy="1774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53200" y="1160462"/>
            <a:ext cx="2489200" cy="2217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Types of Lenses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457200" y="1600200"/>
            <a:ext cx="64770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000000"/>
              </a:buClr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___________________ person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’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s eyeball is too 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Corrected with a concave lens 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lr>
                <a:srgbClr val="000000"/>
              </a:buClr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___________________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___________________ person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’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s eyeball is too 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Corrected with a convex lens</a:t>
            </a:r>
          </a:p>
        </p:txBody>
      </p:sp>
      <p:pic>
        <p:nvPicPr>
          <p:cNvPr id="5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1412" y="0"/>
            <a:ext cx="1652588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50125" y="3429000"/>
            <a:ext cx="1793875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62800" y="1676400"/>
            <a:ext cx="1770063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96137" y="5105400"/>
            <a:ext cx="1947863" cy="160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Interactions of Light</a:t>
            </a:r>
          </a:p>
        </p:txBody>
      </p:sp>
      <p:sp>
        <p:nvSpPr>
          <p:cNvPr id="62" name="Shape 62"/>
          <p:cNvSpPr/>
          <p:nvPr>
            <p:ph type="body" idx="4294967295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Light with waves vibrating in one direction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Light is redirected as it passes through a medium – the reason the sky looks blue and why at sunset the sky looks red</a:t>
            </a:r>
          </a:p>
        </p:txBody>
      </p:sp>
      <p:pic>
        <p:nvPicPr>
          <p:cNvPr id="63" name="polariza.png" descr="polariza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200" y="2743200"/>
            <a:ext cx="3962400" cy="228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White Light</a:t>
            </a:r>
          </a:p>
        </p:txBody>
      </p:sp>
      <p:sp>
        <p:nvSpPr>
          <p:cNvPr id="66" name="Shape 6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White sunlight is made up of _________ __________ of the visible spectrum – production of a rainbow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colors in sunlight undergo 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buClr>
                <a:srgbClr val="000000"/>
              </a:buClr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 prism experiments</a:t>
            </a:r>
          </a:p>
        </p:txBody>
      </p:sp>
      <p:pic>
        <p:nvPicPr>
          <p:cNvPr id="67" name="Prism.png" descr="Pris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4572000"/>
            <a:ext cx="3124200" cy="2047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lg_double_rainbow2.jpg" descr="lg_double_rainbow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0" y="3886200"/>
            <a:ext cx="2152650" cy="2695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>
                <a:latin typeface="Arial Bold"/>
                <a:ea typeface="Arial Bold"/>
                <a:cs typeface="Arial Bold"/>
                <a:sym typeface="Arial Bold"/>
              </a:rPr>
              <a:t>Speed of Light (</a:t>
            </a:r>
            <a:r>
              <a:rPr b="1" i="1" sz="4400"/>
              <a:t>c</a:t>
            </a:r>
            <a:r>
              <a:rPr sz="4400">
                <a:latin typeface="Arial Bold"/>
                <a:ea typeface="Arial Bold"/>
                <a:cs typeface="Arial Bold"/>
                <a:sym typeface="Arial Bold"/>
              </a:rPr>
              <a:t>)</a:t>
            </a:r>
          </a:p>
        </p:txBody>
      </p:sp>
      <p:sp>
        <p:nvSpPr>
          <p:cNvPr id="13" name="Shape 1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Speed in a vacuum: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b="1" i="1" sz="2800"/>
              <a:t>c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 = _____________ m/s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endParaRPr baseline="30000" sz="32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Speed = ___________ X ____________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Wave or Particle???</a:t>
            </a:r>
          </a:p>
        </p:txBody>
      </p:sp>
      <p:sp>
        <p:nvSpPr>
          <p:cNvPr id="16" name="Shape 1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1pPr>
            <a:lvl2pPr marL="742950" indent="-285750">
              <a:spcBef>
                <a:spcPts val="600"/>
              </a:spcBef>
              <a:defRPr sz="2800">
                <a:latin typeface="Arial Bold"/>
                <a:ea typeface="Arial Bold"/>
                <a:cs typeface="Arial Bold"/>
                <a:sym typeface="Arial Bold"/>
              </a:defRPr>
            </a:lvl2pPr>
          </a:lstStyle>
          <a:p>
            <a:pPr lvl="0">
              <a:defRPr sz="1800"/>
            </a:pPr>
            <a:r>
              <a:rPr sz="3200"/>
              <a:t>Electromagnetic waves sometimes act like:</a:t>
            </a:r>
            <a:endParaRPr sz="3200"/>
          </a:p>
          <a:p>
            <a:pPr lvl="1">
              <a:defRPr sz="1800"/>
            </a:pPr>
            <a:r>
              <a:rPr sz="2800"/>
              <a:t>A ___________</a:t>
            </a:r>
          </a:p>
        </p:txBody>
      </p:sp>
      <p:pic>
        <p:nvPicPr>
          <p:cNvPr id="17" name="CH18_04.jpg" descr="CH18_0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3276600"/>
            <a:ext cx="5648325" cy="3236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Wave or Particle???</a:t>
            </a:r>
          </a:p>
        </p:txBody>
      </p:sp>
      <p:sp>
        <p:nvSpPr>
          <p:cNvPr id="20" name="Shape 20"/>
          <p:cNvSpPr/>
          <p:nvPr>
            <p:ph type="body" idx="4294967295"/>
          </p:nvPr>
        </p:nvSpPr>
        <p:spPr>
          <a:xfrm>
            <a:off x="457200" y="1600200"/>
            <a:ext cx="81534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Electromagnetic waves sometimes act like: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A 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Made up of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285750" indent="171450">
              <a:spcBef>
                <a:spcPts val="600"/>
              </a:spcBef>
              <a:buSzTx/>
              <a:buNone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	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43000" indent="-228600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Packets of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2" marL="228600" indent="685800"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	electromagnetic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2" marL="228600" indent="685800"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	energy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photons travel outward in ______ ____________</a:t>
            </a:r>
          </a:p>
        </p:txBody>
      </p:sp>
      <p:pic>
        <p:nvPicPr>
          <p:cNvPr id="21" name="CH18_05.jpg" descr="CH18_05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0" y="2209800"/>
            <a:ext cx="4124325" cy="297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Intensity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•"/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200"/>
              <a:t>The intensity of light ___________ as it photons travel _______ from the source</a:t>
            </a:r>
          </a:p>
        </p:txBody>
      </p:sp>
      <p:pic>
        <p:nvPicPr>
          <p:cNvPr id="25" name="Inverse-square law of brightness.png" descr="Inverse-square law of brightnes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0" y="3352800"/>
            <a:ext cx="3467100" cy="2808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Electromagnetic Spectrum</a:t>
            </a:r>
          </a:p>
        </p:txBody>
      </p:sp>
      <p:sp>
        <p:nvSpPr>
          <p:cNvPr id="28" name="Shape 2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•"/>
            </a:lvl1pPr>
          </a:lstStyle>
          <a:p>
            <a:pPr lvl="0">
              <a:defRPr sz="1800"/>
            </a:pPr>
            <a:r>
              <a:rPr sz="3200"/>
              <a:t>The full range of frequencies for electromagnetic waves</a:t>
            </a:r>
          </a:p>
        </p:txBody>
      </p:sp>
      <p:pic>
        <p:nvPicPr>
          <p:cNvPr id="29" name="CH18_08.jpg" descr="CH18_08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2971800"/>
            <a:ext cx="6134100" cy="3500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E.S. includes: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Longest wave length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Includes radio, television, microwaves, radar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Infrared rays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Ultraviolet rays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Gamma rays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Shortest wavelengths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The spectrum of electromagnetic waves ranges from low-frequency radio waves to high-frequency gamma rays.jpg" descr="Art:The spectrum of electromagnetic waves ranges from low-frequency radio waves to high-frequency gamma rays. Only a small portion of the spectrum, representing wavelengths of roughly 400–700 nanometers, is visible to the human eye.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762000"/>
            <a:ext cx="87630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Light &amp; Materials</a:t>
            </a:r>
          </a:p>
        </p:txBody>
      </p:sp>
      <p:sp>
        <p:nvSpPr>
          <p:cNvPr id="37" name="Shape 3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Materials can be: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 – transmits light (i.e. water, clear glass)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 – can see through but the objects are not clear or distinct (i.e. frosted glass, milk carton)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 – either absorbs or reflects all light; does not allow any light to pass through (i.e. desk, wall, wood door)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