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notesSlides/notesSlide2.xml" ContentType="application/vnd.openxmlformats-officedocument.presentationml.notesSlide+xml"/>
  <Override PartName="/ppt/media/image2.jpeg" ContentType="image/jpeg"/>
  <Override PartName="/ppt/media/image3.jpeg" ContentType="image/jpeg"/>
  <Override PartName="/ppt/notesSlides/notesSlide3.xml" ContentType="application/vnd.openxmlformats-officedocument.presentationml.notesSlide+xml"/>
  <Override PartName="/ppt/media/image4.jpeg" ContentType="image/jpeg"/>
  <Override PartName="/ppt/notesSlides/notesSlide4.xml" ContentType="application/vnd.openxmlformats-officedocument.presentationml.notesSlide+xml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image9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lvl1pPr>
      <a:defRPr sz="2400">
        <a:latin typeface="Arial"/>
        <a:ea typeface="Arial"/>
        <a:cs typeface="Arial"/>
        <a:sym typeface="Arial"/>
      </a:defRPr>
    </a:lvl1pPr>
    <a:lvl2pPr indent="457200">
      <a:defRPr sz="2400">
        <a:latin typeface="Arial"/>
        <a:ea typeface="Arial"/>
        <a:cs typeface="Arial"/>
        <a:sym typeface="Arial"/>
      </a:defRPr>
    </a:lvl2pPr>
    <a:lvl3pPr indent="914400">
      <a:defRPr sz="2400">
        <a:latin typeface="Arial"/>
        <a:ea typeface="Arial"/>
        <a:cs typeface="Arial"/>
        <a:sym typeface="Arial"/>
      </a:defRPr>
    </a:lvl3pPr>
    <a:lvl4pPr indent="1371600">
      <a:defRPr sz="2400">
        <a:latin typeface="Arial"/>
        <a:ea typeface="Arial"/>
        <a:cs typeface="Arial"/>
        <a:sym typeface="Arial"/>
      </a:defRPr>
    </a:lvl4pPr>
    <a:lvl5pPr indent="1828800">
      <a:defRPr sz="2400">
        <a:latin typeface="Arial"/>
        <a:ea typeface="Arial"/>
        <a:cs typeface="Arial"/>
        <a:sym typeface="Arial"/>
      </a:defRPr>
    </a:lvl5pPr>
    <a:lvl6pPr>
      <a:defRPr sz="2400">
        <a:latin typeface="Arial"/>
        <a:ea typeface="Arial"/>
        <a:cs typeface="Arial"/>
        <a:sym typeface="Arial"/>
      </a:defRPr>
    </a:lvl6pPr>
    <a:lvl7pPr>
      <a:defRPr sz="2400">
        <a:latin typeface="Arial"/>
        <a:ea typeface="Arial"/>
        <a:cs typeface="Arial"/>
        <a:sym typeface="Arial"/>
      </a:defRPr>
    </a:lvl7pPr>
    <a:lvl8pPr>
      <a:defRPr sz="2400">
        <a:latin typeface="Arial"/>
        <a:ea typeface="Arial"/>
        <a:cs typeface="Arial"/>
        <a:sym typeface="Arial"/>
      </a:defRPr>
    </a:lvl8pPr>
    <a:lvl9pPr>
      <a:defRPr sz="2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Speed of light refers to all waves of the electromagentic spectrum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Photon travel in all directions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Microwaves – carry cell phone signals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5" name="Shape 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Flat mirror – plane mirror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Law of Reflection – angle of incidence equals the angle of reflection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Refraction – due to a change in speed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4" name="Shape 7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Flat mirror – plane mirror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Law of Reflection – angle of incidence equals the angle of reflection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Refraction – due to a change in speed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9" name="Shape 8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Polarized sunglasses work by blocking light waves that vibrate in one plane.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7" name="Shape 9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Newton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s prism experiment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When droplets of water in the atmosphere act like prisms,, the colors in the sunlight undergo dispersion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Sunsets appear reddish because the light from the sun is scattered.  Small particles scatter short wavelengths more; therefore scattering blue light more than red.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1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5" Type="http://schemas.openxmlformats.org/officeDocument/2006/relationships/image" Target="../media/image9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his is a preview only.png" descr="This is a preview only. Click Download Now to download the template.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/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The Electromagnetic Spectrum and Light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This is a preview only.png" descr="This is a preview only. Click Download Now to download the template.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9525"/>
            <a:ext cx="9144000" cy="6867525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Light &amp; Materials</a:t>
            </a:r>
          </a:p>
        </p:txBody>
      </p:sp>
      <p:sp>
        <p:nvSpPr>
          <p:cNvPr id="55" name="Shape 55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Materials can be: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Transparent – transmits light (i.e. water, clear glass)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Translucent – can see through but the objects are not clear or distinct (i.e. frosted glass, milk carton)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Opaque – either absorbs or reflects all light; does not allow any light to pass through (i.e. desk, wall, wood door)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This is a preview only.png" descr="This is a preview only. Click Download Now to download the template.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Interactions of Light</a:t>
            </a:r>
          </a:p>
        </p:txBody>
      </p:sp>
      <p:sp>
        <p:nvSpPr>
          <p:cNvPr id="59" name="Shape 59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Reflection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Regular reflection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2" marL="1143000" indent="-228600"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Clear sharp image</a:t>
            </a:r>
            <a:endParaRPr sz="24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Diffuse reflection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2" marL="1143000" indent="-228600"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Blurred image or no image at all</a:t>
            </a:r>
            <a:endParaRPr sz="24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Refraction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Bending of light when it travels from one medium to another</a:t>
            </a:r>
          </a:p>
        </p:txBody>
      </p:sp>
      <p:pic>
        <p:nvPicPr>
          <p:cNvPr id="60" name="brokpen.jpg" descr="brokpen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39000" y="5235575"/>
            <a:ext cx="1524000" cy="132715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953-1.jpg" descr="953-1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52400" y="5640387"/>
            <a:ext cx="1295400" cy="1217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regularreflect.jpg" descr="regularreflect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34000" y="1219200"/>
            <a:ext cx="1981200" cy="1090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Januar63.jpg" descr="Januar63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705600" y="2743200"/>
            <a:ext cx="1828800" cy="10017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This is a preview only.png" descr="This is a preview only. Click Download Now to download the template.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Types of Mirrors</a:t>
            </a:r>
          </a:p>
        </p:txBody>
      </p:sp>
      <p:sp>
        <p:nvSpPr>
          <p:cNvPr id="69" name="Shape 69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Plane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Flat, regular reflection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Concave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Curved away from object in front of it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Convex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Curved toward the object in front of it</a:t>
            </a:r>
          </a:p>
        </p:txBody>
      </p:sp>
      <p:pic>
        <p:nvPicPr>
          <p:cNvPr id="70" name="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8200" y="4953000"/>
            <a:ext cx="2152650" cy="176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00600" y="4879975"/>
            <a:ext cx="2286000" cy="1774825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image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553200" y="1160462"/>
            <a:ext cx="2489200" cy="2217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This is a preview only.png" descr="This is a preview only. Click Download Now to download the template.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Types of Lenses</a:t>
            </a:r>
          </a:p>
        </p:txBody>
      </p:sp>
      <p:sp>
        <p:nvSpPr>
          <p:cNvPr id="78" name="Shape 78"/>
          <p:cNvSpPr/>
          <p:nvPr>
            <p:ph type="body" idx="4294967295"/>
          </p:nvPr>
        </p:nvSpPr>
        <p:spPr>
          <a:xfrm>
            <a:off x="457200" y="1600200"/>
            <a:ext cx="64770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Concave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Nearsighted person</a:t>
            </a: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’</a:t>
            </a: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 eyeball is too long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Corrected with a concave lens 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Convex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Farsighted person</a:t>
            </a: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’</a:t>
            </a: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 eyeball is too short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Corrected with a convex lens</a:t>
            </a:r>
          </a:p>
        </p:txBody>
      </p:sp>
      <p:pic>
        <p:nvPicPr>
          <p:cNvPr id="79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91412" y="0"/>
            <a:ext cx="1652588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50125" y="3429000"/>
            <a:ext cx="1793875" cy="160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162800" y="1676400"/>
            <a:ext cx="1770063" cy="160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image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196137" y="5105400"/>
            <a:ext cx="1947863" cy="160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This is a preview only.png" descr="This is a preview only. Click Download Now to download the template.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Interactions of Light</a:t>
            </a:r>
          </a:p>
        </p:txBody>
      </p:sp>
      <p:sp>
        <p:nvSpPr>
          <p:cNvPr id="86" name="Shape 86"/>
          <p:cNvSpPr/>
          <p:nvPr>
            <p:ph type="body" idx="4294967295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buClr>
                <a:srgbClr val="FFFFFF"/>
              </a:buClr>
              <a:buChar char="•"/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Polarization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Light with waves vibrating in one direction</a:t>
            </a:r>
            <a:endParaRPr sz="24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FFFFFF"/>
              </a:buClr>
              <a:buChar char="•"/>
              <a:defRPr sz="1800"/>
            </a:pP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FFFFFF"/>
              </a:buClr>
              <a:buChar char="•"/>
              <a:defRPr sz="1800"/>
            </a:pP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FFFFFF"/>
              </a:buClr>
              <a:buChar char="•"/>
              <a:defRPr sz="1800"/>
            </a:pP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FFFFFF"/>
              </a:buClr>
              <a:buChar char="•"/>
              <a:defRPr sz="1800"/>
            </a:pP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FFFFFF"/>
              </a:buClr>
              <a:buChar char="•"/>
              <a:defRPr sz="1800"/>
            </a:pP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300037" indent="-300037">
              <a:spcBef>
                <a:spcPts val="600"/>
              </a:spcBef>
              <a:buClr>
                <a:srgbClr val="FFFFFF"/>
              </a:buClr>
              <a:buChar char="•"/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Scattering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buClr>
                <a:srgbClr val="333399"/>
              </a:buClr>
              <a:defRPr sz="1800"/>
            </a:pPr>
            <a:r>
              <a:rPr sz="2400">
                <a:solidFill>
                  <a:srgbClr val="333399"/>
                </a:solidFill>
                <a:latin typeface="Arial Bold"/>
                <a:ea typeface="Arial Bold"/>
                <a:cs typeface="Arial Bold"/>
                <a:sym typeface="Arial Bold"/>
              </a:rPr>
              <a:t>Light is redirected as it passes through a medium – the reason the sky looks blue and why at sunset the sky looks red</a:t>
            </a:r>
          </a:p>
        </p:txBody>
      </p:sp>
      <p:pic>
        <p:nvPicPr>
          <p:cNvPr id="87" name="polariza.png" descr="polariza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62200" y="2743200"/>
            <a:ext cx="3962400" cy="228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6" grpId="1"/>
      <p:bldP build="whole" bldLvl="1" animBg="1" rev="0" advAuto="0" spid="87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This is a preview only.png" descr="This is a preview only. Click Download Now to download the template.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White Light</a:t>
            </a:r>
          </a:p>
        </p:txBody>
      </p:sp>
      <p:sp>
        <p:nvSpPr>
          <p:cNvPr id="93" name="Shape 9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White sunlight is made up of all the colors of the visible spectrum – production of a rainbow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colors in sunlight undergo dispersion 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Newton</a:t>
            </a: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’</a:t>
            </a: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 prism experiments</a:t>
            </a:r>
          </a:p>
        </p:txBody>
      </p:sp>
      <p:pic>
        <p:nvPicPr>
          <p:cNvPr id="94" name="Prism.png" descr="Prism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8200" y="4278312"/>
            <a:ext cx="3886200" cy="2546351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lg_double_rainbow2.jpg" descr="lg_double_rainbow2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553200" y="3733800"/>
            <a:ext cx="2152650" cy="2695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his is a preview only.png" descr="This is a preview only. Click Download Now to download the template.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1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Electromagnetic Waves</a:t>
            </a:r>
          </a:p>
        </p:txBody>
      </p:sp>
      <p:sp>
        <p:nvSpPr>
          <p:cNvPr id="13" name="Shape 13"/>
          <p:cNvSpPr/>
          <p:nvPr>
            <p:ph type="body" idx="4294967295"/>
          </p:nvPr>
        </p:nvSpPr>
        <p:spPr>
          <a:xfrm>
            <a:off x="457200" y="1600200"/>
            <a:ext cx="7772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Transverse waves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lnSpc>
                <a:spcPct val="90000"/>
              </a:lnSpc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 components: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Electric field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Magnetic field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Perpendicular to each other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lnSpc>
                <a:spcPct val="90000"/>
              </a:lnSpc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Can travel through a vacuum or matter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lnSpc>
                <a:spcPct val="90000"/>
              </a:lnSpc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Light does not travel in a single straight line – it travels out in all directions</a:t>
            </a:r>
          </a:p>
        </p:txBody>
      </p:sp>
      <p:pic>
        <p:nvPicPr>
          <p:cNvPr id="14" name="FG03_006_PCT.png" descr="FG03_006_PCT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95800" y="1219200"/>
            <a:ext cx="4648200" cy="243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This is a preview only.png" descr="This is a preview only. Click Download Now to download the template.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Speed of Light (</a:t>
            </a:r>
            <a:r>
              <a:rPr b="1" i="1" sz="4400">
                <a:solidFill>
                  <a:srgbClr val="FFFFFF"/>
                </a:solidFill>
              </a:rPr>
              <a:t>c</a:t>
            </a:r>
            <a:r>
              <a:rPr sz="4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)</a:t>
            </a:r>
          </a:p>
        </p:txBody>
      </p:sp>
      <p:sp>
        <p:nvSpPr>
          <p:cNvPr id="18" name="Shape 18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Speed in a vacuum: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b="1" i="1" sz="2800">
                <a:solidFill>
                  <a:srgbClr val="FFFFFF"/>
                </a:solidFill>
              </a:rPr>
              <a:t>c</a:t>
            </a: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= 3.00 X 10</a:t>
            </a:r>
            <a:r>
              <a:rPr baseline="30000"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</a:t>
            </a: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m/s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FFFFFF"/>
              </a:buClr>
              <a:buChar char="•"/>
              <a:defRPr sz="1800"/>
            </a:pPr>
            <a:endParaRPr baseline="30000"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Speed = wavelength X frequency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This is a preview only.png" descr="This is a preview only. Click Download Now to download the template.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Wave or Particle???</a:t>
            </a:r>
          </a:p>
        </p:txBody>
      </p:sp>
      <p:sp>
        <p:nvSpPr>
          <p:cNvPr id="24" name="Shape 24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lr>
                <a:srgbClr val="FFFFFF"/>
              </a:buClr>
              <a:buChar char="•"/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42950" indent="-285750">
              <a:spcBef>
                <a:spcPts val="600"/>
              </a:spcBef>
              <a:buClr>
                <a:srgbClr val="FFFFFF"/>
              </a:buClr>
              <a:def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Electromagnetic waves sometimes act like: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 wave</a:t>
            </a:r>
          </a:p>
        </p:txBody>
      </p:sp>
      <p:pic>
        <p:nvPicPr>
          <p:cNvPr id="25" name="CH18_04.jpg" descr="CH18_0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81200" y="3276600"/>
            <a:ext cx="5648325" cy="32369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" grpId="2"/>
      <p:bldP build="p" bldLvl="1" animBg="1" rev="0" advAuto="0" spid="2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This is a preview only.png" descr="This is a preview only. Click Download Now to download the template.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Wave or Particle???</a:t>
            </a:r>
          </a:p>
        </p:txBody>
      </p:sp>
      <p:sp>
        <p:nvSpPr>
          <p:cNvPr id="29" name="Shape 29"/>
          <p:cNvSpPr/>
          <p:nvPr>
            <p:ph type="body" idx="4294967295"/>
          </p:nvPr>
        </p:nvSpPr>
        <p:spPr>
          <a:xfrm>
            <a:off x="457200" y="1600200"/>
            <a:ext cx="8153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lr>
                <a:srgbClr val="FFFFFF"/>
              </a:buClr>
              <a:buChar char="•"/>
              <a:defRPr sz="1800"/>
            </a:pPr>
            <a:r>
              <a: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Electromagnetic waves sometimes act like:</a:t>
            </a:r>
            <a:endParaRPr sz="32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 particle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Made up of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285750" indent="171450">
              <a:spcBef>
                <a:spcPts val="600"/>
              </a:spcBef>
              <a:buSzTx/>
              <a:buNone/>
              <a:defRPr sz="1800"/>
            </a:pPr>
            <a:r>
              <a:rPr sz="2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	photons</a:t>
            </a:r>
            <a:endParaRPr sz="28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2" marL="1143000" indent="-228600"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Packets of</a:t>
            </a:r>
            <a:endParaRPr sz="24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2" marL="228600" indent="685800">
              <a:spcBef>
                <a:spcPts val="500"/>
              </a:spcBef>
              <a:buSzTx/>
              <a:buNone/>
              <a:defRPr sz="1800"/>
            </a:pPr>
            <a:r>
              <a: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	electromagnetic</a:t>
            </a:r>
            <a:endParaRPr sz="24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2" marL="228600" indent="685800">
              <a:spcBef>
                <a:spcPts val="500"/>
              </a:spcBef>
              <a:buSzTx/>
              <a:buNone/>
              <a:defRPr sz="1800"/>
            </a:pPr>
            <a:r>
              <a: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	energy</a:t>
            </a:r>
            <a:endParaRPr sz="24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photons travel outward in all directions</a:t>
            </a:r>
          </a:p>
        </p:txBody>
      </p:sp>
      <p:pic>
        <p:nvPicPr>
          <p:cNvPr id="30" name="CH18_05.jpg" descr="CH18_05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72000" y="2209800"/>
            <a:ext cx="4124325" cy="2971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This is a preview only.png" descr="This is a preview only. Click Download Now to download the template.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Intensity</a:t>
            </a:r>
          </a:p>
        </p:txBody>
      </p:sp>
      <p:sp>
        <p:nvSpPr>
          <p:cNvPr id="36" name="Shape 36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lr>
                <a:srgbClr val="FFFFFF"/>
              </a:buClr>
              <a:buChar char="•"/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The intensity of light decreases as its photons travel farther from the source</a:t>
            </a:r>
          </a:p>
        </p:txBody>
      </p:sp>
      <p:pic>
        <p:nvPicPr>
          <p:cNvPr id="37" name="Inverse-square law of brightness.png" descr="Inverse-square law of brightnes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48000" y="3352800"/>
            <a:ext cx="3467100" cy="28082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This is a preview only.png" descr="This is a preview only. Click Download Now to download the template.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Electromagnetic Spectrum</a:t>
            </a:r>
          </a:p>
        </p:txBody>
      </p:sp>
      <p:sp>
        <p:nvSpPr>
          <p:cNvPr id="41" name="Shape 41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lr>
                <a:srgbClr val="FFFFFF"/>
              </a:buClr>
              <a:buChar char="•"/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The full range of frequencies for electromagnetic waves</a:t>
            </a:r>
          </a:p>
        </p:txBody>
      </p:sp>
      <p:pic>
        <p:nvPicPr>
          <p:cNvPr id="42" name="CH18_08.jpg" descr="CH18_08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6400" y="2971800"/>
            <a:ext cx="6134100" cy="35004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This is a preview only.png" descr="This is a preview only. Click Download Now to download the template.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6675"/>
            <a:ext cx="9144000" cy="6867525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E.S. includes:</a:t>
            </a:r>
          </a:p>
        </p:txBody>
      </p:sp>
      <p:sp>
        <p:nvSpPr>
          <p:cNvPr id="46" name="Shape 46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91036" indent="-291036" defTabSz="886968">
              <a:spcBef>
                <a:spcPts val="600"/>
              </a:spcBef>
              <a:buClr>
                <a:srgbClr val="FFFFFF"/>
              </a:buClr>
              <a:buChar char="•"/>
              <a:defRPr sz="1800"/>
            </a:pPr>
            <a:r>
              <a:rPr sz="2716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Radio waves</a:t>
            </a:r>
            <a:endParaRPr sz="2716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681064" indent="-237580" defTabSz="886968"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328">
                <a:latin typeface="Arial Bold"/>
                <a:ea typeface="Arial Bold"/>
                <a:cs typeface="Arial Bold"/>
                <a:sym typeface="Arial Bold"/>
              </a:rPr>
              <a:t>Longest wave length</a:t>
            </a:r>
            <a:endParaRPr sz="2328">
              <a:latin typeface="Arial Bold"/>
              <a:ea typeface="Arial Bold"/>
              <a:cs typeface="Arial Bold"/>
              <a:sym typeface="Arial Bold"/>
            </a:endParaRPr>
          </a:p>
          <a:p>
            <a:pPr lvl="1" marL="681064" indent="-237580" defTabSz="886968"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328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Includes radio, television, microwaves (cell phones), radar</a:t>
            </a:r>
            <a:endParaRPr sz="2328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291036" indent="-291036" defTabSz="886968">
              <a:spcBef>
                <a:spcPts val="600"/>
              </a:spcBef>
              <a:buClr>
                <a:srgbClr val="FFFFFF"/>
              </a:buClr>
              <a:buChar char="•"/>
              <a:defRPr sz="1800"/>
            </a:pPr>
            <a:r>
              <a:rPr sz="2716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Infrared rays</a:t>
            </a:r>
            <a:endParaRPr sz="2716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291036" indent="-291036" defTabSz="886968">
              <a:spcBef>
                <a:spcPts val="600"/>
              </a:spcBef>
              <a:buClr>
                <a:srgbClr val="FFFFFF"/>
              </a:buClr>
              <a:buChar char="•"/>
              <a:defRPr sz="1800"/>
            </a:pPr>
            <a:r>
              <a:rPr sz="2716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Visible light</a:t>
            </a:r>
            <a:endParaRPr sz="2716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291036" indent="-291036" defTabSz="886968">
              <a:spcBef>
                <a:spcPts val="600"/>
              </a:spcBef>
              <a:buClr>
                <a:srgbClr val="FFFFFF"/>
              </a:buClr>
              <a:buChar char="•"/>
              <a:defRPr sz="1800"/>
            </a:pPr>
            <a:r>
              <a:rPr sz="2716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Ultraviolet rays</a:t>
            </a:r>
            <a:endParaRPr sz="2716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291036" indent="-291036" defTabSz="886968">
              <a:spcBef>
                <a:spcPts val="600"/>
              </a:spcBef>
              <a:buClr>
                <a:srgbClr val="FFFFFF"/>
              </a:buClr>
              <a:buChar char="•"/>
              <a:defRPr sz="1800"/>
            </a:pPr>
            <a:r>
              <a:rPr sz="2716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X-rays</a:t>
            </a:r>
            <a:endParaRPr sz="2716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291036" indent="-291036" defTabSz="886968">
              <a:spcBef>
                <a:spcPts val="600"/>
              </a:spcBef>
              <a:buClr>
                <a:srgbClr val="FFFFFF"/>
              </a:buClr>
              <a:buChar char="•"/>
              <a:defRPr sz="1800"/>
            </a:pPr>
            <a:r>
              <a:rPr sz="2716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Gamma rays</a:t>
            </a:r>
            <a:endParaRPr sz="2716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marL="681064" indent="-237580" defTabSz="886968"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328">
                <a:latin typeface="Arial Bold"/>
                <a:ea typeface="Arial Bold"/>
                <a:cs typeface="Arial Bold"/>
                <a:sym typeface="Arial Bold"/>
              </a:rPr>
              <a:t>Shortest wavelengths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This is a preview only.png" descr="This is a preview only. Click Download Now to download the template.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4763"/>
            <a:ext cx="9144000" cy="6867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The spectrum of electromagnetic waves ranges from low-frequency radio waves to high-frequency gamma rays.jpg" descr="Art:The spectrum of electromagnetic waves ranges from low-frequency radio waves to high-frequency gamma rays. Only a small portion of the spectrum, representing wavelengths of roughly 400–700 nanometers, is visible to the human eye.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762000"/>
            <a:ext cx="8763000" cy="5257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