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notesSlides/notesSlide1.xml" ContentType="application/vnd.openxmlformats-officedocument.presentationml.notesSlide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lvl1pPr>
      <a:defRPr sz="2400">
        <a:solidFill>
          <a:srgbClr val="666699"/>
        </a:solidFill>
        <a:latin typeface="Arial"/>
        <a:ea typeface="Arial"/>
        <a:cs typeface="Arial"/>
        <a:sym typeface="Arial"/>
      </a:defRPr>
    </a:lvl1pPr>
    <a:lvl2pPr indent="457200">
      <a:defRPr sz="2400">
        <a:solidFill>
          <a:srgbClr val="666699"/>
        </a:solidFill>
        <a:latin typeface="Arial"/>
        <a:ea typeface="Arial"/>
        <a:cs typeface="Arial"/>
        <a:sym typeface="Arial"/>
      </a:defRPr>
    </a:lvl2pPr>
    <a:lvl3pPr indent="914400">
      <a:defRPr sz="2400">
        <a:solidFill>
          <a:srgbClr val="666699"/>
        </a:solidFill>
        <a:latin typeface="Arial"/>
        <a:ea typeface="Arial"/>
        <a:cs typeface="Arial"/>
        <a:sym typeface="Arial"/>
      </a:defRPr>
    </a:lvl3pPr>
    <a:lvl4pPr indent="1371600">
      <a:defRPr sz="2400">
        <a:solidFill>
          <a:srgbClr val="666699"/>
        </a:solidFill>
        <a:latin typeface="Arial"/>
        <a:ea typeface="Arial"/>
        <a:cs typeface="Arial"/>
        <a:sym typeface="Arial"/>
      </a:defRPr>
    </a:lvl4pPr>
    <a:lvl5pPr indent="1828800">
      <a:defRPr sz="2400">
        <a:solidFill>
          <a:srgbClr val="666699"/>
        </a:solidFill>
        <a:latin typeface="Arial"/>
        <a:ea typeface="Arial"/>
        <a:cs typeface="Arial"/>
        <a:sym typeface="Arial"/>
      </a:defRPr>
    </a:lvl5pPr>
    <a:lvl6pPr>
      <a:defRPr sz="2400">
        <a:solidFill>
          <a:srgbClr val="666699"/>
        </a:solidFill>
        <a:latin typeface="Arial"/>
        <a:ea typeface="Arial"/>
        <a:cs typeface="Arial"/>
        <a:sym typeface="Arial"/>
      </a:defRPr>
    </a:lvl6pPr>
    <a:lvl7pPr>
      <a:defRPr sz="2400">
        <a:solidFill>
          <a:srgbClr val="666699"/>
        </a:solidFill>
        <a:latin typeface="Arial"/>
        <a:ea typeface="Arial"/>
        <a:cs typeface="Arial"/>
        <a:sym typeface="Arial"/>
      </a:defRPr>
    </a:lvl7pPr>
    <a:lvl8pPr>
      <a:defRPr sz="2400">
        <a:solidFill>
          <a:srgbClr val="666699"/>
        </a:solidFill>
        <a:latin typeface="Arial"/>
        <a:ea typeface="Arial"/>
        <a:cs typeface="Arial"/>
        <a:sym typeface="Arial"/>
      </a:defRPr>
    </a:lvl8pPr>
    <a:lvl9pPr>
      <a:defRPr sz="2400">
        <a:solidFill>
          <a:srgbClr val="666699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CAECD2"/>
          </a:solidFill>
        </a:fill>
      </a:tcStyle>
    </a:wholeTbl>
    <a:band2H>
      <a:tcTxStyle b="def" i="def"/>
      <a:tcStyle>
        <a:tcBdr/>
        <a:fill>
          <a:solidFill>
            <a:srgbClr val="E6F6E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00CC6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381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00CC6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381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00CC66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E6E6EB"/>
          </a:solidFill>
        </a:fill>
      </a:tcStyle>
    </a:wholeTbl>
    <a:band2H>
      <a:tcTxStyle b="def" i="def"/>
      <a:tcStyle>
        <a:tcBdr/>
        <a:fill>
          <a:solidFill>
            <a:srgbClr val="F3F3F5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B8B8C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381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B8B8C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381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B8B8C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CECED4"/>
          </a:solidFill>
        </a:fill>
      </a:tcStyle>
    </a:wholeTbl>
    <a:band2H>
      <a:tcTxStyle b="def" i="def"/>
      <a:tcStyle>
        <a:tcBdr/>
        <a:fill>
          <a:solidFill>
            <a:srgbClr val="E8E8EB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4C4C6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381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4C4C6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381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4C4C6F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F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6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66699"/>
              </a:solidFill>
              <a:prstDash val="solid"/>
              <a:bevel/>
            </a:ln>
          </a:top>
          <a:bottom>
            <a:ln w="25400" cap="flat">
              <a:solidFill>
                <a:srgbClr val="66669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66699"/>
              </a:solidFill>
              <a:prstDash val="solid"/>
              <a:bevel/>
            </a:ln>
          </a:top>
          <a:bottom>
            <a:ln w="25400" cap="flat">
              <a:solidFill>
                <a:srgbClr val="66669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6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D2D2DD"/>
          </a:solidFill>
        </a:fill>
      </a:tcStyle>
    </a:wholeTbl>
    <a:band2H>
      <a:tcTxStyle b="def" i="def"/>
      <a:tcStyle>
        <a:tcBdr/>
        <a:fill>
          <a:solidFill>
            <a:srgbClr val="EAEA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6666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381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6666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381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666699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EAEAEA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EAEAEA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508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254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3" name="Shape 7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Darwin noted that blind cave-dwelling animals are more like the animals living near the cave – despite the great difference in cave and surface environments – than they are to animals living in distant caves, even though there is great similarity in the caves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environments.</a:t>
            </a:r>
            <a:br>
              <a:rPr sz="1200"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6699"/>
            </a:gs>
            <a:gs pos="100000">
              <a:srgbClr val="414161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6"/>
          <p:cNvGrpSpPr/>
          <p:nvPr/>
        </p:nvGrpSpPr>
        <p:grpSpPr>
          <a:xfrm>
            <a:off x="0" y="0"/>
            <a:ext cx="9142413" cy="6856413"/>
            <a:chOff x="0" y="0"/>
            <a:chExt cx="9142412" cy="6856412"/>
          </a:xfrm>
        </p:grpSpPr>
        <p:sp>
          <p:nvSpPr>
            <p:cNvPr id="2" name="Shape 2"/>
            <p:cNvSpPr/>
            <p:nvPr/>
          </p:nvSpPr>
          <p:spPr>
            <a:xfrm>
              <a:off x="0" y="0"/>
              <a:ext cx="9140825" cy="1655763"/>
            </a:xfrm>
            <a:prstGeom prst="rect">
              <a:avLst/>
            </a:prstGeom>
            <a:gradFill flip="none" rotWithShape="1">
              <a:gsLst>
                <a:gs pos="0">
                  <a:srgbClr val="47476B"/>
                </a:gs>
                <a:gs pos="100000">
                  <a:srgbClr val="666699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EAEAEA"/>
                  </a:solidFill>
                </a:defRPr>
              </a:pPr>
            </a:p>
          </p:txBody>
        </p:sp>
        <p:grpSp>
          <p:nvGrpSpPr>
            <p:cNvPr id="65" name="Group 65"/>
            <p:cNvGrpSpPr/>
            <p:nvPr/>
          </p:nvGrpSpPr>
          <p:grpSpPr>
            <a:xfrm>
              <a:off x="0" y="0"/>
              <a:ext cx="9142413" cy="6856413"/>
              <a:chOff x="0" y="0"/>
              <a:chExt cx="9142412" cy="6856412"/>
            </a:xfrm>
          </p:grpSpPr>
          <p:sp>
            <p:nvSpPr>
              <p:cNvPr id="3" name="Shape 3"/>
              <p:cNvSpPr/>
              <p:nvPr/>
            </p:nvSpPr>
            <p:spPr>
              <a:xfrm>
                <a:off x="1587" y="1651000"/>
                <a:ext cx="9140826" cy="2857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858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4" name="Shape 4"/>
              <p:cNvSpPr/>
              <p:nvPr/>
            </p:nvSpPr>
            <p:spPr>
              <a:xfrm>
                <a:off x="0" y="6330950"/>
                <a:ext cx="9140825" cy="6667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565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5" name="Shape 5"/>
              <p:cNvSpPr/>
              <p:nvPr/>
            </p:nvSpPr>
            <p:spPr>
              <a:xfrm>
                <a:off x="0" y="5818187"/>
                <a:ext cx="9140825" cy="4762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565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0" y="5340350"/>
                <a:ext cx="9140825" cy="4762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1618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0" y="4929187"/>
                <a:ext cx="9140825" cy="49213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1618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0" y="4538662"/>
                <a:ext cx="9140825" cy="5715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E5E8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0" y="4197350"/>
                <a:ext cx="9140825" cy="4762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E5E8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0" y="3862387"/>
                <a:ext cx="9140825" cy="5715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B5B82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0" y="3586162"/>
                <a:ext cx="9140825" cy="3810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B5B82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0" y="3317875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858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0" y="3060700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0" y="2611437"/>
                <a:ext cx="9140825" cy="1905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0" y="2822575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0" y="2413000"/>
                <a:ext cx="9140825" cy="1905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0" y="2212975"/>
                <a:ext cx="9140825" cy="2857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0" y="2032000"/>
                <a:ext cx="9140825" cy="2857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0" y="1868487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0" y="38100"/>
                <a:ext cx="9140825" cy="4762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565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0" y="295275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565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0" y="754062"/>
                <a:ext cx="9140825" cy="3810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E5E8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0" y="534987"/>
                <a:ext cx="9140825" cy="3810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1618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0" y="952500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0" y="1154112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858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0" y="1335087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858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0" y="1497012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858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grpSp>
            <p:nvGrpSpPr>
              <p:cNvPr id="43" name="Group 43"/>
              <p:cNvGrpSpPr/>
              <p:nvPr/>
            </p:nvGrpSpPr>
            <p:grpSpPr>
              <a:xfrm>
                <a:off x="0" y="0"/>
                <a:ext cx="9140825" cy="1658938"/>
                <a:chOff x="0" y="0"/>
                <a:chExt cx="9140825" cy="1658937"/>
              </a:xfrm>
            </p:grpSpPr>
            <p:sp>
              <p:nvSpPr>
                <p:cNvPr id="28" name="Shape 28"/>
                <p:cNvSpPr/>
                <p:nvPr/>
              </p:nvSpPr>
              <p:spPr>
                <a:xfrm>
                  <a:off x="4522787" y="0"/>
                  <a:ext cx="66676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9257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9257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29" name="Shape 29"/>
                <p:cNvSpPr/>
                <p:nvPr/>
              </p:nvSpPr>
              <p:spPr>
                <a:xfrm>
                  <a:off x="3810000" y="0"/>
                  <a:ext cx="246063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8255" y="21600"/>
                      </a:moveTo>
                      <a:lnTo>
                        <a:pt x="21600" y="21600"/>
                      </a:lnTo>
                      <a:lnTo>
                        <a:pt x="5853" y="0"/>
                      </a:lnTo>
                      <a:lnTo>
                        <a:pt x="0" y="0"/>
                      </a:lnTo>
                      <a:lnTo>
                        <a:pt x="15747" y="21600"/>
                      </a:lnTo>
                      <a:lnTo>
                        <a:pt x="1825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0" name="Shape 30"/>
                <p:cNvSpPr/>
                <p:nvPr/>
              </p:nvSpPr>
              <p:spPr>
                <a:xfrm>
                  <a:off x="3122612" y="0"/>
                  <a:ext cx="381001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9973" y="21600"/>
                      </a:moveTo>
                      <a:lnTo>
                        <a:pt x="21600" y="21600"/>
                      </a:lnTo>
                      <a:lnTo>
                        <a:pt x="3254" y="0"/>
                      </a:lnTo>
                      <a:lnTo>
                        <a:pt x="0" y="0"/>
                      </a:lnTo>
                      <a:lnTo>
                        <a:pt x="18346" y="21600"/>
                      </a:lnTo>
                      <a:lnTo>
                        <a:pt x="19973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1" name="Shape 31"/>
                <p:cNvSpPr/>
                <p:nvPr/>
              </p:nvSpPr>
              <p:spPr>
                <a:xfrm>
                  <a:off x="2466975" y="0"/>
                  <a:ext cx="560388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495" y="21600"/>
                      </a:moveTo>
                      <a:lnTo>
                        <a:pt x="21600" y="21600"/>
                      </a:lnTo>
                      <a:lnTo>
                        <a:pt x="2516" y="0"/>
                      </a:lnTo>
                      <a:lnTo>
                        <a:pt x="0" y="0"/>
                      </a:lnTo>
                      <a:lnTo>
                        <a:pt x="19084" y="21600"/>
                      </a:lnTo>
                      <a:lnTo>
                        <a:pt x="2049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2" name="Shape 32"/>
                <p:cNvSpPr/>
                <p:nvPr/>
              </p:nvSpPr>
              <p:spPr>
                <a:xfrm>
                  <a:off x="1800225" y="0"/>
                  <a:ext cx="714375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445" y="21600"/>
                      </a:moveTo>
                      <a:lnTo>
                        <a:pt x="21600" y="21600"/>
                      </a:lnTo>
                      <a:lnTo>
                        <a:pt x="2020" y="0"/>
                      </a:lnTo>
                      <a:lnTo>
                        <a:pt x="0" y="0"/>
                      </a:lnTo>
                      <a:lnTo>
                        <a:pt x="19580" y="21600"/>
                      </a:lnTo>
                      <a:lnTo>
                        <a:pt x="2044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3" name="Shape 33"/>
                <p:cNvSpPr/>
                <p:nvPr/>
              </p:nvSpPr>
              <p:spPr>
                <a:xfrm>
                  <a:off x="1133475" y="0"/>
                  <a:ext cx="857250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877" y="21600"/>
                      </a:moveTo>
                      <a:lnTo>
                        <a:pt x="21600" y="21600"/>
                      </a:lnTo>
                      <a:lnTo>
                        <a:pt x="1646" y="0"/>
                      </a:lnTo>
                      <a:lnTo>
                        <a:pt x="0" y="0"/>
                      </a:lnTo>
                      <a:lnTo>
                        <a:pt x="19914" y="21600"/>
                      </a:lnTo>
                      <a:lnTo>
                        <a:pt x="20877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4" name="Shape 34"/>
                <p:cNvSpPr/>
                <p:nvPr/>
              </p:nvSpPr>
              <p:spPr>
                <a:xfrm>
                  <a:off x="485775" y="0"/>
                  <a:ext cx="1019175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992" y="21600"/>
                      </a:moveTo>
                      <a:lnTo>
                        <a:pt x="21600" y="21600"/>
                      </a:lnTo>
                      <a:lnTo>
                        <a:pt x="1620" y="0"/>
                      </a:lnTo>
                      <a:lnTo>
                        <a:pt x="0" y="0"/>
                      </a:lnTo>
                      <a:lnTo>
                        <a:pt x="20182" y="21600"/>
                      </a:lnTo>
                      <a:lnTo>
                        <a:pt x="20992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5" name="Shape 35"/>
                <p:cNvSpPr/>
                <p:nvPr/>
              </p:nvSpPr>
              <p:spPr>
                <a:xfrm>
                  <a:off x="0" y="171449"/>
                  <a:ext cx="1000125" cy="14874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775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0" y="1525"/>
                      </a:lnTo>
                      <a:lnTo>
                        <a:pt x="19949" y="21600"/>
                      </a:lnTo>
                      <a:lnTo>
                        <a:pt x="2077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6" name="Shape 36"/>
                <p:cNvSpPr/>
                <p:nvPr/>
              </p:nvSpPr>
              <p:spPr>
                <a:xfrm>
                  <a:off x="5065712" y="0"/>
                  <a:ext cx="246063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508" y="21600"/>
                      </a:moveTo>
                      <a:lnTo>
                        <a:pt x="5853" y="21600"/>
                      </a:lnTo>
                      <a:lnTo>
                        <a:pt x="21600" y="0"/>
                      </a:lnTo>
                      <a:lnTo>
                        <a:pt x="15886" y="0"/>
                      </a:lnTo>
                      <a:lnTo>
                        <a:pt x="0" y="21600"/>
                      </a:lnTo>
                      <a:lnTo>
                        <a:pt x="250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7" name="Shape 37"/>
                <p:cNvSpPr/>
                <p:nvPr/>
              </p:nvSpPr>
              <p:spPr>
                <a:xfrm>
                  <a:off x="5608637" y="0"/>
                  <a:ext cx="381001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627" y="21600"/>
                      </a:moveTo>
                      <a:lnTo>
                        <a:pt x="3254" y="21600"/>
                      </a:lnTo>
                      <a:lnTo>
                        <a:pt x="21600" y="0"/>
                      </a:lnTo>
                      <a:lnTo>
                        <a:pt x="18346" y="0"/>
                      </a:lnTo>
                      <a:lnTo>
                        <a:pt x="0" y="21600"/>
                      </a:lnTo>
                      <a:lnTo>
                        <a:pt x="1627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8" name="Shape 38"/>
                <p:cNvSpPr/>
                <p:nvPr/>
              </p:nvSpPr>
              <p:spPr>
                <a:xfrm>
                  <a:off x="6065837" y="0"/>
                  <a:ext cx="569913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448" y="21600"/>
                      </a:moveTo>
                      <a:lnTo>
                        <a:pt x="2534" y="21600"/>
                      </a:lnTo>
                      <a:lnTo>
                        <a:pt x="21600" y="0"/>
                      </a:lnTo>
                      <a:lnTo>
                        <a:pt x="19126" y="0"/>
                      </a:lnTo>
                      <a:lnTo>
                        <a:pt x="0" y="21600"/>
                      </a:lnTo>
                      <a:lnTo>
                        <a:pt x="144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9" name="Shape 39"/>
                <p:cNvSpPr/>
                <p:nvPr/>
              </p:nvSpPr>
              <p:spPr>
                <a:xfrm>
                  <a:off x="6570662" y="0"/>
                  <a:ext cx="712789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868" y="21600"/>
                      </a:moveTo>
                      <a:lnTo>
                        <a:pt x="1977" y="21600"/>
                      </a:lnTo>
                      <a:lnTo>
                        <a:pt x="21600" y="0"/>
                      </a:lnTo>
                      <a:lnTo>
                        <a:pt x="19575" y="0"/>
                      </a:lnTo>
                      <a:lnTo>
                        <a:pt x="0" y="21600"/>
                      </a:lnTo>
                      <a:lnTo>
                        <a:pt x="86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0" name="Shape 40"/>
                <p:cNvSpPr/>
                <p:nvPr/>
              </p:nvSpPr>
              <p:spPr>
                <a:xfrm>
                  <a:off x="7112000" y="0"/>
                  <a:ext cx="858838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721" y="21600"/>
                      </a:moveTo>
                      <a:lnTo>
                        <a:pt x="1683" y="21600"/>
                      </a:lnTo>
                      <a:lnTo>
                        <a:pt x="21600" y="0"/>
                      </a:lnTo>
                      <a:lnTo>
                        <a:pt x="19917" y="0"/>
                      </a:lnTo>
                      <a:lnTo>
                        <a:pt x="0" y="21600"/>
                      </a:lnTo>
                      <a:lnTo>
                        <a:pt x="721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1" name="Shape 41"/>
                <p:cNvSpPr/>
                <p:nvPr/>
              </p:nvSpPr>
              <p:spPr>
                <a:xfrm>
                  <a:off x="7569200" y="0"/>
                  <a:ext cx="1019175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608" y="21600"/>
                      </a:moveTo>
                      <a:lnTo>
                        <a:pt x="1418" y="21600"/>
                      </a:lnTo>
                      <a:lnTo>
                        <a:pt x="21600" y="0"/>
                      </a:lnTo>
                      <a:lnTo>
                        <a:pt x="19980" y="0"/>
                      </a:lnTo>
                      <a:lnTo>
                        <a:pt x="0" y="21600"/>
                      </a:lnTo>
                      <a:lnTo>
                        <a:pt x="60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2" name="Shape 42"/>
                <p:cNvSpPr/>
                <p:nvPr/>
              </p:nvSpPr>
              <p:spPr>
                <a:xfrm>
                  <a:off x="8074025" y="76199"/>
                  <a:ext cx="1066800" cy="15827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774" y="21600"/>
                      </a:moveTo>
                      <a:lnTo>
                        <a:pt x="1547" y="21600"/>
                      </a:lnTo>
                      <a:lnTo>
                        <a:pt x="21600" y="1563"/>
                      </a:ln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774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B4B6B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</p:grpSp>
          <p:grpSp>
            <p:nvGrpSpPr>
              <p:cNvPr id="46" name="Group 46"/>
              <p:cNvGrpSpPr/>
              <p:nvPr/>
            </p:nvGrpSpPr>
            <p:grpSpPr>
              <a:xfrm>
                <a:off x="0" y="885824"/>
                <a:ext cx="9140825" cy="773114"/>
                <a:chOff x="0" y="0"/>
                <a:chExt cx="9140825" cy="773112"/>
              </a:xfrm>
            </p:grpSpPr>
            <p:sp>
              <p:nvSpPr>
                <p:cNvPr id="44" name="Shape 44"/>
                <p:cNvSpPr/>
                <p:nvPr/>
              </p:nvSpPr>
              <p:spPr>
                <a:xfrm>
                  <a:off x="0" y="95249"/>
                  <a:ext cx="485775" cy="6778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990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0" y="3346"/>
                      </a:lnTo>
                      <a:lnTo>
                        <a:pt x="17776" y="21600"/>
                      </a:lnTo>
                      <a:lnTo>
                        <a:pt x="19900" y="21600"/>
                      </a:lnTo>
                      <a:close/>
                    </a:path>
                  </a:pathLst>
                </a:custGeom>
                <a:solidFill>
                  <a:srgbClr val="54547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5" name="Shape 45"/>
                <p:cNvSpPr/>
                <p:nvPr/>
              </p:nvSpPr>
              <p:spPr>
                <a:xfrm>
                  <a:off x="8588375" y="-1"/>
                  <a:ext cx="552450" cy="77311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494" y="21600"/>
                      </a:moveTo>
                      <a:lnTo>
                        <a:pt x="2988" y="21600"/>
                      </a:lnTo>
                      <a:lnTo>
                        <a:pt x="21600" y="3200"/>
                      </a:ln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1494" y="21600"/>
                      </a:lnTo>
                      <a:close/>
                    </a:path>
                  </a:pathLst>
                </a:custGeom>
                <a:solidFill>
                  <a:srgbClr val="54547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</p:grpSp>
          <p:grpSp>
            <p:nvGrpSpPr>
              <p:cNvPr id="56" name="Group 56"/>
              <p:cNvGrpSpPr/>
              <p:nvPr/>
            </p:nvGrpSpPr>
            <p:grpSpPr>
              <a:xfrm>
                <a:off x="419100" y="1649412"/>
                <a:ext cx="8255000" cy="5207001"/>
                <a:chOff x="0" y="0"/>
                <a:chExt cx="8255000" cy="5207000"/>
              </a:xfrm>
            </p:grpSpPr>
            <p:sp>
              <p:nvSpPr>
                <p:cNvPr id="47" name="Shape 47"/>
                <p:cNvSpPr/>
                <p:nvPr/>
              </p:nvSpPr>
              <p:spPr>
                <a:xfrm>
                  <a:off x="4103687" y="0"/>
                  <a:ext cx="66676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9257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9257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B4B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8" name="Shape 48"/>
                <p:cNvSpPr/>
                <p:nvPr/>
              </p:nvSpPr>
              <p:spPr>
                <a:xfrm>
                  <a:off x="3000375" y="0"/>
                  <a:ext cx="636588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304" y="0"/>
                      </a:moveTo>
                      <a:lnTo>
                        <a:pt x="19332" y="0"/>
                      </a:lnTo>
                      <a:lnTo>
                        <a:pt x="0" y="21600"/>
                      </a:lnTo>
                      <a:lnTo>
                        <a:pt x="2214" y="21600"/>
                      </a:lnTo>
                      <a:lnTo>
                        <a:pt x="21600" y="0"/>
                      </a:lnTo>
                      <a:lnTo>
                        <a:pt x="2030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B4B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9" name="Shape 49"/>
                <p:cNvSpPr/>
                <p:nvPr/>
              </p:nvSpPr>
              <p:spPr>
                <a:xfrm>
                  <a:off x="2009775" y="0"/>
                  <a:ext cx="1074738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024" y="0"/>
                      </a:moveTo>
                      <a:lnTo>
                        <a:pt x="20448" y="0"/>
                      </a:lnTo>
                      <a:lnTo>
                        <a:pt x="0" y="21600"/>
                      </a:lnTo>
                      <a:lnTo>
                        <a:pt x="1344" y="21600"/>
                      </a:lnTo>
                      <a:lnTo>
                        <a:pt x="21600" y="0"/>
                      </a:lnTo>
                      <a:lnTo>
                        <a:pt x="2102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B4B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0" name="Shape 50"/>
                <p:cNvSpPr/>
                <p:nvPr/>
              </p:nvSpPr>
              <p:spPr>
                <a:xfrm>
                  <a:off x="971550" y="0"/>
                  <a:ext cx="1636713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223" y="0"/>
                      </a:moveTo>
                      <a:lnTo>
                        <a:pt x="20741" y="0"/>
                      </a:lnTo>
                      <a:lnTo>
                        <a:pt x="0" y="21600"/>
                      </a:lnTo>
                      <a:lnTo>
                        <a:pt x="880" y="21600"/>
                      </a:lnTo>
                      <a:lnTo>
                        <a:pt x="21600" y="26"/>
                      </a:lnTo>
                      <a:lnTo>
                        <a:pt x="21223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B4B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1" name="Shape 51"/>
                <p:cNvSpPr/>
                <p:nvPr/>
              </p:nvSpPr>
              <p:spPr>
                <a:xfrm>
                  <a:off x="0" y="0"/>
                  <a:ext cx="2093913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223" y="0"/>
                      </a:moveTo>
                      <a:lnTo>
                        <a:pt x="20929" y="0"/>
                      </a:lnTo>
                      <a:lnTo>
                        <a:pt x="0" y="21600"/>
                      </a:lnTo>
                      <a:lnTo>
                        <a:pt x="688" y="21600"/>
                      </a:lnTo>
                      <a:lnTo>
                        <a:pt x="21600" y="33"/>
                      </a:lnTo>
                      <a:lnTo>
                        <a:pt x="21223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B4B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2" name="Shape 52"/>
                <p:cNvSpPr/>
                <p:nvPr/>
              </p:nvSpPr>
              <p:spPr>
                <a:xfrm>
                  <a:off x="4646612" y="0"/>
                  <a:ext cx="638176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970" y="0"/>
                      </a:moveTo>
                      <a:lnTo>
                        <a:pt x="0" y="0"/>
                      </a:lnTo>
                      <a:lnTo>
                        <a:pt x="19338" y="21600"/>
                      </a:lnTo>
                      <a:lnTo>
                        <a:pt x="21600" y="21600"/>
                      </a:lnTo>
                      <a:lnTo>
                        <a:pt x="2262" y="0"/>
                      </a:lnTo>
                      <a:lnTo>
                        <a:pt x="97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B4B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3" name="Shape 53"/>
                <p:cNvSpPr/>
                <p:nvPr/>
              </p:nvSpPr>
              <p:spPr>
                <a:xfrm>
                  <a:off x="5189537" y="0"/>
                  <a:ext cx="1074738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76" y="0"/>
                      </a:moveTo>
                      <a:lnTo>
                        <a:pt x="0" y="0"/>
                      </a:lnTo>
                      <a:lnTo>
                        <a:pt x="20480" y="21600"/>
                      </a:lnTo>
                      <a:lnTo>
                        <a:pt x="21600" y="21600"/>
                      </a:lnTo>
                      <a:lnTo>
                        <a:pt x="1152" y="0"/>
                      </a:lnTo>
                      <a:lnTo>
                        <a:pt x="576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B4B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4" name="Shape 54"/>
                <p:cNvSpPr/>
                <p:nvPr/>
              </p:nvSpPr>
              <p:spPr>
                <a:xfrm>
                  <a:off x="5648325" y="0"/>
                  <a:ext cx="1644650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480" y="0"/>
                      </a:moveTo>
                      <a:lnTo>
                        <a:pt x="0" y="33"/>
                      </a:lnTo>
                      <a:lnTo>
                        <a:pt x="20724" y="21600"/>
                      </a:lnTo>
                      <a:lnTo>
                        <a:pt x="21600" y="21600"/>
                      </a:lnTo>
                      <a:lnTo>
                        <a:pt x="855" y="0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B4B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5" name="Shape 55"/>
                <p:cNvSpPr/>
                <p:nvPr/>
              </p:nvSpPr>
              <p:spPr>
                <a:xfrm>
                  <a:off x="6148387" y="0"/>
                  <a:ext cx="2106613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326" y="0"/>
                      </a:moveTo>
                      <a:lnTo>
                        <a:pt x="0" y="46"/>
                      </a:lnTo>
                      <a:lnTo>
                        <a:pt x="20916" y="21600"/>
                      </a:lnTo>
                      <a:lnTo>
                        <a:pt x="21600" y="21600"/>
                      </a:lnTo>
                      <a:lnTo>
                        <a:pt x="700" y="0"/>
                      </a:lnTo>
                      <a:lnTo>
                        <a:pt x="326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B4B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</p:grpSp>
          <p:sp>
            <p:nvSpPr>
              <p:cNvPr id="57" name="Shape 57"/>
              <p:cNvSpPr/>
              <p:nvPr/>
            </p:nvSpPr>
            <p:spPr>
              <a:xfrm>
                <a:off x="0" y="1649412"/>
                <a:ext cx="1990725" cy="4178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290" y="0"/>
                    </a:moveTo>
                    <a:lnTo>
                      <a:pt x="20877" y="0"/>
                    </a:lnTo>
                    <a:lnTo>
                      <a:pt x="0" y="20861"/>
                    </a:lnTo>
                    <a:lnTo>
                      <a:pt x="0" y="21600"/>
                    </a:lnTo>
                    <a:lnTo>
                      <a:pt x="21600" y="57"/>
                    </a:lnTo>
                    <a:lnTo>
                      <a:pt x="2129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6B6B99"/>
                  </a:gs>
                  <a:gs pos="100000">
                    <a:srgbClr val="4B4B6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0" y="1649412"/>
                <a:ext cx="1504950" cy="2660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190" y="0"/>
                    </a:moveTo>
                    <a:lnTo>
                      <a:pt x="20643" y="0"/>
                    </a:lnTo>
                    <a:lnTo>
                      <a:pt x="0" y="20530"/>
                    </a:lnTo>
                    <a:lnTo>
                      <a:pt x="0" y="21600"/>
                    </a:lnTo>
                    <a:lnTo>
                      <a:pt x="21600" y="64"/>
                    </a:lnTo>
                    <a:lnTo>
                      <a:pt x="21190" y="0"/>
                    </a:lnTo>
                    <a:close/>
                  </a:path>
                </a:pathLst>
              </a:custGeom>
              <a:solidFill>
                <a:srgbClr val="54547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0" y="1649412"/>
                <a:ext cx="998538" cy="148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810" y="0"/>
                    </a:moveTo>
                    <a:lnTo>
                      <a:pt x="19986" y="0"/>
                    </a:lnTo>
                    <a:lnTo>
                      <a:pt x="0" y="20079"/>
                    </a:lnTo>
                    <a:lnTo>
                      <a:pt x="0" y="21600"/>
                    </a:lnTo>
                    <a:lnTo>
                      <a:pt x="21600" y="92"/>
                    </a:lnTo>
                    <a:lnTo>
                      <a:pt x="20810" y="0"/>
                    </a:lnTo>
                    <a:close/>
                  </a:path>
                </a:pathLst>
              </a:custGeom>
              <a:solidFill>
                <a:srgbClr val="54547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0" y="1649412"/>
                <a:ext cx="484188" cy="6778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971" y="0"/>
                    </a:moveTo>
                    <a:lnTo>
                      <a:pt x="17847" y="0"/>
                    </a:lnTo>
                    <a:lnTo>
                      <a:pt x="0" y="18261"/>
                    </a:lnTo>
                    <a:lnTo>
                      <a:pt x="0" y="21600"/>
                    </a:lnTo>
                    <a:lnTo>
                      <a:pt x="21600" y="253"/>
                    </a:lnTo>
                    <a:lnTo>
                      <a:pt x="19971" y="0"/>
                    </a:lnTo>
                    <a:close/>
                  </a:path>
                </a:pathLst>
              </a:custGeom>
              <a:solidFill>
                <a:srgbClr val="54547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7113587" y="1649412"/>
                <a:ext cx="2027238" cy="42640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94" y="0"/>
                    </a:moveTo>
                    <a:lnTo>
                      <a:pt x="288" y="0"/>
                    </a:lnTo>
                    <a:lnTo>
                      <a:pt x="0" y="32"/>
                    </a:lnTo>
                    <a:lnTo>
                      <a:pt x="21600" y="21600"/>
                    </a:lnTo>
                    <a:lnTo>
                      <a:pt x="21600" y="20876"/>
                    </a:lnTo>
                    <a:lnTo>
                      <a:pt x="69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6B6B99"/>
                  </a:gs>
                  <a:gs pos="100000">
                    <a:srgbClr val="4B4B6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7572375" y="1649412"/>
                <a:ext cx="1568450" cy="2746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50" y="0"/>
                    </a:moveTo>
                    <a:lnTo>
                      <a:pt x="0" y="87"/>
                    </a:lnTo>
                    <a:lnTo>
                      <a:pt x="21600" y="21600"/>
                    </a:lnTo>
                    <a:lnTo>
                      <a:pt x="21600" y="20639"/>
                    </a:lnTo>
                    <a:lnTo>
                      <a:pt x="874" y="0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54547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8077200" y="1649412"/>
                <a:ext cx="1063625" cy="1582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09" y="0"/>
                    </a:moveTo>
                    <a:lnTo>
                      <a:pt x="0" y="87"/>
                    </a:lnTo>
                    <a:lnTo>
                      <a:pt x="21600" y="21600"/>
                    </a:lnTo>
                    <a:lnTo>
                      <a:pt x="21600" y="20040"/>
                    </a:lnTo>
                    <a:lnTo>
                      <a:pt x="1483" y="0"/>
                    </a:lnTo>
                    <a:lnTo>
                      <a:pt x="709" y="0"/>
                    </a:lnTo>
                    <a:close/>
                  </a:path>
                </a:pathLst>
              </a:custGeom>
              <a:solidFill>
                <a:srgbClr val="54547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8591550" y="1649412"/>
                <a:ext cx="549275" cy="773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73" y="0"/>
                    </a:moveTo>
                    <a:lnTo>
                      <a:pt x="0" y="310"/>
                    </a:lnTo>
                    <a:lnTo>
                      <a:pt x="21600" y="21600"/>
                    </a:lnTo>
                    <a:lnTo>
                      <a:pt x="21600" y="18407"/>
                    </a:lnTo>
                    <a:lnTo>
                      <a:pt x="2872" y="0"/>
                    </a:lnTo>
                    <a:lnTo>
                      <a:pt x="1373" y="0"/>
                    </a:lnTo>
                    <a:close/>
                  </a:path>
                </a:pathLst>
              </a:custGeom>
              <a:solidFill>
                <a:srgbClr val="54547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EAEAEA"/>
                    </a:solidFill>
                  </a:defRPr>
                </a:pPr>
              </a:p>
            </p:txBody>
          </p:sp>
        </p:grpSp>
      </p:grpSp>
      <p:sp>
        <p:nvSpPr>
          <p:cNvPr id="67" name="Shape 67"/>
          <p:cNvSpPr/>
          <p:nvPr>
            <p:ph type="sldNum" sz="quarter" idx="2"/>
          </p:nvPr>
        </p:nvSpPr>
        <p:spPr>
          <a:xfrm>
            <a:off x="6553200" y="6242050"/>
            <a:ext cx="2130425" cy="22698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0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 algn="ctr">
        <a:defRPr sz="4400">
          <a:solidFill>
            <a:srgbClr val="CCECFF"/>
          </a:solidFill>
          <a:latin typeface="Arial"/>
          <a:ea typeface="Arial"/>
          <a:cs typeface="Arial"/>
          <a:sym typeface="Arial"/>
        </a:defRPr>
      </a:lvl1pPr>
      <a:lvl2pPr algn="ctr">
        <a:defRPr sz="4400">
          <a:solidFill>
            <a:srgbClr val="CCECFF"/>
          </a:solidFill>
          <a:latin typeface="Arial"/>
          <a:ea typeface="Arial"/>
          <a:cs typeface="Arial"/>
          <a:sym typeface="Arial"/>
        </a:defRPr>
      </a:lvl2pPr>
      <a:lvl3pPr algn="ctr">
        <a:defRPr sz="4400">
          <a:solidFill>
            <a:srgbClr val="CCECFF"/>
          </a:solidFill>
          <a:latin typeface="Arial"/>
          <a:ea typeface="Arial"/>
          <a:cs typeface="Arial"/>
          <a:sym typeface="Arial"/>
        </a:defRPr>
      </a:lvl3pPr>
      <a:lvl4pPr algn="ctr">
        <a:defRPr sz="4400">
          <a:solidFill>
            <a:srgbClr val="CCECFF"/>
          </a:solidFill>
          <a:latin typeface="Arial"/>
          <a:ea typeface="Arial"/>
          <a:cs typeface="Arial"/>
          <a:sym typeface="Arial"/>
        </a:defRPr>
      </a:lvl4pPr>
      <a:lvl5pPr algn="ctr">
        <a:defRPr sz="4400">
          <a:solidFill>
            <a:srgbClr val="CCECFF"/>
          </a:solidFill>
          <a:latin typeface="Arial"/>
          <a:ea typeface="Arial"/>
          <a:cs typeface="Arial"/>
          <a:sym typeface="Arial"/>
        </a:defRPr>
      </a:lvl5pPr>
      <a:lvl6pPr indent="457200" algn="ctr">
        <a:defRPr sz="4400">
          <a:solidFill>
            <a:srgbClr val="CCECFF"/>
          </a:solidFill>
          <a:latin typeface="Arial"/>
          <a:ea typeface="Arial"/>
          <a:cs typeface="Arial"/>
          <a:sym typeface="Arial"/>
        </a:defRPr>
      </a:lvl6pPr>
      <a:lvl7pPr indent="914400" algn="ctr">
        <a:defRPr sz="4400">
          <a:solidFill>
            <a:srgbClr val="CCECFF"/>
          </a:solidFill>
          <a:latin typeface="Arial"/>
          <a:ea typeface="Arial"/>
          <a:cs typeface="Arial"/>
          <a:sym typeface="Arial"/>
        </a:defRPr>
      </a:lvl7pPr>
      <a:lvl8pPr indent="1371600" algn="ctr">
        <a:defRPr sz="4400">
          <a:solidFill>
            <a:srgbClr val="CCECFF"/>
          </a:solidFill>
          <a:latin typeface="Arial"/>
          <a:ea typeface="Arial"/>
          <a:cs typeface="Arial"/>
          <a:sym typeface="Arial"/>
        </a:defRPr>
      </a:lvl8pPr>
      <a:lvl9pPr indent="1828800" algn="ctr">
        <a:defRPr sz="4400">
          <a:solidFill>
            <a:srgbClr val="CCECFF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Clr>
          <a:srgbClr val="CCECFF"/>
        </a:buClr>
        <a:buSzPct val="115000"/>
        <a:buFont typeface="Wingdings"/>
        <a:buChar char="▪"/>
        <a:defRPr sz="3200">
          <a:solidFill>
            <a:srgbClr val="EAEAEA"/>
          </a:solidFill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Clr>
          <a:srgbClr val="CCECFF"/>
        </a:buClr>
        <a:buSzPct val="100000"/>
        <a:buFont typeface="Wingdings"/>
        <a:buChar char="▪"/>
        <a:defRPr sz="3200">
          <a:solidFill>
            <a:srgbClr val="EAEAEA"/>
          </a:solidFill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Clr>
          <a:srgbClr val="CCECFF"/>
        </a:buClr>
        <a:buSzPct val="115000"/>
        <a:buFont typeface="Wingdings"/>
        <a:buChar char="▪"/>
        <a:defRPr sz="3200">
          <a:solidFill>
            <a:srgbClr val="EAEAEA"/>
          </a:solidFill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Clr>
          <a:srgbClr val="CCECFF"/>
        </a:buClr>
        <a:buSzPct val="100000"/>
        <a:buFont typeface="Wingdings"/>
        <a:buChar char="▪"/>
        <a:defRPr sz="3200">
          <a:solidFill>
            <a:srgbClr val="EAEAEA"/>
          </a:solidFill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Clr>
          <a:srgbClr val="CCECFF"/>
        </a:buClr>
        <a:buSzPct val="115000"/>
        <a:buFont typeface="Wingdings"/>
        <a:buChar char="▪"/>
        <a:defRPr sz="3200">
          <a:solidFill>
            <a:srgbClr val="EAEAEA"/>
          </a:solidFill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Clr>
          <a:srgbClr val="CCECFF"/>
        </a:buClr>
        <a:buSzPct val="115000"/>
        <a:buFont typeface="Wingdings"/>
        <a:buChar char="•"/>
        <a:defRPr sz="3200">
          <a:solidFill>
            <a:srgbClr val="EAEAEA"/>
          </a:solidFill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Clr>
          <a:srgbClr val="CCECFF"/>
        </a:buClr>
        <a:buSzPct val="115000"/>
        <a:buFont typeface="Wingdings"/>
        <a:buChar char="•"/>
        <a:defRPr sz="3200">
          <a:solidFill>
            <a:srgbClr val="EAEAEA"/>
          </a:solidFill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Clr>
          <a:srgbClr val="CCECFF"/>
        </a:buClr>
        <a:buSzPct val="115000"/>
        <a:buFont typeface="Wingdings"/>
        <a:buChar char="•"/>
        <a:defRPr sz="3200">
          <a:solidFill>
            <a:srgbClr val="EAEAEA"/>
          </a:solidFill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Clr>
          <a:srgbClr val="CCECFF"/>
        </a:buClr>
        <a:buSzPct val="115000"/>
        <a:buFont typeface="Wingdings"/>
        <a:buChar char="•"/>
        <a:defRPr sz="3200">
          <a:solidFill>
            <a:srgbClr val="EAEAEA"/>
          </a:solidFill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0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1pPr>
      <a:lvl2pPr indent="457200" algn="r" defTabSz="457200">
        <a:defRPr sz="10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2pPr>
      <a:lvl3pPr indent="914400" algn="r" defTabSz="457200">
        <a:defRPr sz="10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3pPr>
      <a:lvl4pPr indent="1371600" algn="r" defTabSz="457200">
        <a:defRPr sz="10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4pPr>
      <a:lvl5pPr indent="1828800" algn="r" defTabSz="457200">
        <a:defRPr sz="10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5pPr>
      <a:lvl6pPr algn="r" defTabSz="457200">
        <a:defRPr sz="10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6pPr>
      <a:lvl7pPr algn="r" defTabSz="457200">
        <a:defRPr sz="10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7pPr>
      <a:lvl8pPr algn="r" defTabSz="457200">
        <a:defRPr sz="10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8pPr>
      <a:lvl9pPr algn="r" defTabSz="457200">
        <a:defRPr sz="1000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3D3D5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 idx="4294967295"/>
          </p:nvPr>
        </p:nvSpPr>
        <p:spPr>
          <a:xfrm>
            <a:off x="533400" y="228600"/>
            <a:ext cx="8226425" cy="1736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5400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00">
                <a:solidFill>
                  <a:srgbClr val="CCECFF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rPr>
              <a:t>II.  Evidence for Evolution: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body" idx="4294967295"/>
          </p:nvPr>
        </p:nvSpPr>
        <p:spPr>
          <a:xfrm>
            <a:off x="455612" y="228600"/>
            <a:ext cx="8226426" cy="632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lphaUcPeriod" startAt="5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6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____________________</a:t>
            </a:r>
            <a:endParaRPr sz="3200" u="sng">
              <a:solidFill>
                <a:srgbClr val="FFFF66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_________________________________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 the differences 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less likely shared ancestor</a:t>
            </a:r>
          </a:p>
        </p:txBody>
      </p:sp>
      <p:pic>
        <p:nvPicPr>
          <p:cNvPr id="115" name="image006.jpg" descr="image006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0" y="1828800"/>
            <a:ext cx="4467225" cy="4752975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0" y="6583362"/>
            <a:ext cx="573304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solidFill>
                  <a:srgbClr val="EAEAE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EAEAEA"/>
                </a:solidFill>
              </a:rPr>
              <a:t>http://www.mdibl.org/~dtowle/mbw/1.%20%20Primer%20Design_files/image006.jpg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 idx="4294967295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E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F.  How does evolution occur?</a:t>
            </a:r>
          </a:p>
        </p:txBody>
      </p:sp>
      <p:sp>
        <p:nvSpPr>
          <p:cNvPr id="119" name="Shape 119"/>
          <p:cNvSpPr/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__________________________</a:t>
            </a:r>
            <a:endParaRPr sz="3200" u="sng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</a:t>
            </a: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- a change in the gene pool of a population due to </a:t>
            </a:r>
            <a:r>
              <a:rPr sz="3200" u="sng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________</a:t>
            </a:r>
          </a:p>
        </p:txBody>
      </p:sp>
      <p:pic>
        <p:nvPicPr>
          <p:cNvPr id="120" name="micro_mech_3.png" descr="Genetic drif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3429000"/>
            <a:ext cx="4051300" cy="289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Natural selection.png" descr="Natural selection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00562" y="4038600"/>
            <a:ext cx="4648201" cy="2317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 idx="4294967295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868680">
              <a:defRPr sz="418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80">
                <a:solidFill>
                  <a:srgbClr val="CCECFF"/>
                </a:solidFill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rPr>
              <a:t>Populations that are NOT evolving</a:t>
            </a:r>
          </a:p>
        </p:txBody>
      </p:sp>
      <p:sp>
        <p:nvSpPr>
          <p:cNvPr id="124" name="Shape 124"/>
          <p:cNvSpPr/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lphaUcPeriod" startAt="4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Hardy-Weinberg  _______________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Population that </a:t>
            </a:r>
            <a:r>
              <a:rPr i="1"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___________undergo change 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 gene pool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Are </a:t>
            </a:r>
            <a:r>
              <a:rPr i="1"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not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________________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Frequency of gene pool is </a:t>
            </a:r>
            <a:r>
              <a:rPr i="1"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</a:t>
            </a:r>
            <a:endParaRPr i="1"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Rarely occurs 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for long period of time in nature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Provides 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“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no change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”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baseline for comparison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 idx="4294967295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E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Types of Evolution</a:t>
            </a:r>
          </a:p>
        </p:txBody>
      </p:sp>
      <p:sp>
        <p:nvSpPr>
          <p:cNvPr id="78" name="Shape 78"/>
          <p:cNvSpPr/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lphaUcPeriod" startAt="1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______________________</a:t>
            </a: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  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533400" indent="-76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1.  evolution on the__________________.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533400" indent="-76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2.  </a:t>
            </a:r>
            <a:r>
              <a:rPr i="1"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generation to generation 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change in 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533400" indent="-76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____________________________.</a:t>
            </a:r>
          </a:p>
        </p:txBody>
      </p:sp>
      <p:pic>
        <p:nvPicPr>
          <p:cNvPr id="79" name="browngreen_genes.png" descr="browngreen_gene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4114800"/>
            <a:ext cx="4267200" cy="2287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micro_mech_3.png" descr="micro_mech_3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10200" y="4191000"/>
            <a:ext cx="3371850" cy="24098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 idx="4294967295"/>
          </p:nvPr>
        </p:nvSpPr>
        <p:spPr>
          <a:xfrm>
            <a:off x="455612" y="-189657"/>
            <a:ext cx="8226426" cy="1605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E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B. _______________</a:t>
            </a:r>
          </a:p>
        </p:txBody>
      </p:sp>
      <p:sp>
        <p:nvSpPr>
          <p:cNvPr id="83" name="Shape 83"/>
          <p:cNvSpPr/>
          <p:nvPr>
            <p:ph type="body" idx="4294967295"/>
          </p:nvPr>
        </p:nvSpPr>
        <p:spPr>
          <a:xfrm>
            <a:off x="533400" y="1022945"/>
            <a:ext cx="8226425" cy="4312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More </a:t>
            </a:r>
            <a:r>
              <a:rPr i="1"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biological changes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Evidence found in _________________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Includes: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2" marL="1371600" indent="-457200">
              <a:spcBef>
                <a:spcPts val="500"/>
              </a:spcBef>
              <a:buFontTx/>
              <a:buAutoNum type="alphaLcPeriod" startAt="1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____________________________________</a:t>
            </a:r>
            <a:endParaRPr sz="24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2" marL="1371600" indent="-457200">
              <a:spcBef>
                <a:spcPts val="500"/>
              </a:spcBef>
              <a:buFontTx/>
              <a:buAutoNum type="alphaLcPeriod" startAt="1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 of species</a:t>
            </a:r>
            <a:endParaRPr sz="24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2" marL="1371600" indent="-457200">
              <a:spcBef>
                <a:spcPts val="500"/>
              </a:spcBef>
              <a:buFontTx/>
              <a:buAutoNum type="alphaLcPeriod" startAt="1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Evolution of major</a:t>
            </a:r>
            <a:r>
              <a:rPr sz="19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______________________________</a:t>
            </a:r>
          </a:p>
        </p:txBody>
      </p:sp>
      <p:pic>
        <p:nvPicPr>
          <p:cNvPr id="84" name="kawanofig2.jpg" descr="kawanofig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0078" y="4165947"/>
            <a:ext cx="3303844" cy="25777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idx="4294967295"/>
          </p:nvPr>
        </p:nvSpPr>
        <p:spPr>
          <a:xfrm>
            <a:off x="152400" y="457199"/>
            <a:ext cx="8991600" cy="617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lphaUcPeriod" startAt="1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6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_______________________</a:t>
            </a: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Left the _____________________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Preserved remains or markings left by __________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Provide evidence of Earth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’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 _______________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Can link past &amp; present</a:t>
            </a:r>
          </a:p>
        </p:txBody>
      </p:sp>
      <p:pic>
        <p:nvPicPr>
          <p:cNvPr id="8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400" y="3275012"/>
            <a:ext cx="3810000" cy="3582988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fossils18_470_470x352.jpg" descr="fossils18_470_470x35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000" y="4114800"/>
            <a:ext cx="1762125" cy="1328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1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6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body" idx="4294967295"/>
          </p:nvPr>
        </p:nvSpPr>
        <p:spPr>
          <a:xfrm>
            <a:off x="152400" y="0"/>
            <a:ext cx="8991600" cy="58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lphaUcPeriod" startAt="2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6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_________________________________</a:t>
            </a:r>
            <a:endParaRPr sz="3200" u="sng">
              <a:solidFill>
                <a:srgbClr val="FFFF66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_______________________ between organisms in different parts of the world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990600" indent="-533400">
              <a:spcBef>
                <a:spcPts val="600"/>
              </a:spcBef>
              <a:buClrTx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Serves as clue as to how species ___________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2" marL="1390650" indent="-533400">
              <a:spcBef>
                <a:spcPts val="500"/>
              </a:spcBef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Organisms are more similar to nearby populations with different environments than populations that live far away with similar environments</a:t>
            </a:r>
          </a:p>
        </p:txBody>
      </p:sp>
      <p:pic>
        <p:nvPicPr>
          <p:cNvPr id="91" name="melp_map.jpg" descr="melp_map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33600" y="3352800"/>
            <a:ext cx="4762500" cy="3571875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3200400" y="6564312"/>
            <a:ext cx="3636502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solidFill>
                  <a:srgbClr val="EAEAE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EAEAEA"/>
                </a:solidFill>
              </a:rPr>
              <a:t>http://www.tolweb.org/tree/ToLimages/melp_map.jpg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6" dur="5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body" idx="4294967295"/>
          </p:nvPr>
        </p:nvSpPr>
        <p:spPr>
          <a:xfrm>
            <a:off x="-1" y="228600"/>
            <a:ext cx="9144002" cy="647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lphaUcPeriod" startAt="3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6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__________________________</a:t>
            </a:r>
            <a:endParaRPr sz="3200" u="sng">
              <a:solidFill>
                <a:srgbClr val="FFFF66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1.  </a:t>
            </a:r>
            <a:r>
              <a:rPr i="1" sz="3200">
                <a:solidFill>
                  <a:srgbClr val="FFFF6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________________________</a:t>
            </a:r>
            <a:r>
              <a:rPr i="1"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 </a:t>
            </a: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structures that are embryologically _________, but have </a:t>
            </a:r>
            <a:r>
              <a:rPr sz="3200">
                <a:solidFill>
                  <a:srgbClr val="FFFF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</a:t>
            </a:r>
            <a:endParaRPr sz="32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</a:t>
            </a:r>
            <a:r>
              <a:rPr sz="3200">
                <a:solidFill>
                  <a:srgbClr val="FFFF6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ex</a:t>
            </a: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  forelimbs of mammals 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consist of same skeletal 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parts </a:t>
            </a: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but </a:t>
            </a: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function differ</a:t>
            </a:r>
          </a:p>
        </p:txBody>
      </p:sp>
      <p:pic>
        <p:nvPicPr>
          <p:cNvPr id="97" name="HOMOL.png" descr="HOMOL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2895600"/>
            <a:ext cx="3962400" cy="3294063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5486400" y="6583362"/>
            <a:ext cx="3221346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solidFill>
                  <a:srgbClr val="EAEAE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EAEAEA"/>
                </a:solidFill>
              </a:rPr>
              <a:t>http://taggart.glg.msu.edu/isb200/HOMOL.GIF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body" idx="4294967295"/>
          </p:nvPr>
        </p:nvSpPr>
        <p:spPr>
          <a:xfrm>
            <a:off x="-1" y="0"/>
            <a:ext cx="9144002" cy="685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rabicPeriod" startAt="2"/>
              <a:defRPr sz="1800">
                <a:solidFill>
                  <a:srgbClr val="000000"/>
                </a:solidFill>
              </a:defRPr>
            </a:pPr>
            <a:r>
              <a:rPr i="1" sz="3200">
                <a:solidFill>
                  <a:srgbClr val="FFFF6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____________________</a:t>
            </a: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: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a. Features that apparently serve ___________________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b. are allegedly holdovers from an evolutionary past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ex:  pelvic bone of whales</a:t>
            </a:r>
          </a:p>
        </p:txBody>
      </p:sp>
      <p:pic>
        <p:nvPicPr>
          <p:cNvPr id="101" name="whale-vestigial-structure.jpeg" descr="whale-vestigial-structure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0" y="3276600"/>
            <a:ext cx="4800600" cy="3211513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>
            <a:off x="2590800" y="6583362"/>
            <a:ext cx="621130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solidFill>
                  <a:srgbClr val="EAEAE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EAEAEA"/>
                </a:solidFill>
              </a:rPr>
              <a:t>http://www.answersingenesis.org/assets/images/articles/ee/v2/whale-vestigial-structure.jpg</a:t>
            </a:r>
          </a:p>
        </p:txBody>
      </p:sp>
      <p:pic>
        <p:nvPicPr>
          <p:cNvPr id="103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3581400"/>
            <a:ext cx="3810000" cy="2386013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0" y="6019800"/>
            <a:ext cx="35814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solidFill>
                  <a:srgbClr val="EAEAEA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EAEAEA"/>
                </a:solidFill>
              </a:rPr>
              <a:t>         Python Pelvis &amp; Leg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 idx="4294967295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32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</p:txBody>
      </p:sp>
      <p:sp>
        <p:nvSpPr>
          <p:cNvPr id="107" name="Shape 107"/>
          <p:cNvSpPr/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3. </a:t>
            </a:r>
            <a:r>
              <a:rPr sz="3200" u="sng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_____________________</a:t>
            </a: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 – have ______________ but __________________</a:t>
            </a:r>
            <a:endParaRPr sz="3200">
              <a:solidFill>
                <a:srgbClr val="FFFF00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1" marL="742950" indent="-285750">
              <a:spcBef>
                <a:spcPts val="600"/>
              </a:spcBef>
              <a:buClrTx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NOT evidence for evolution (</a:t>
            </a:r>
            <a:r>
              <a:rPr sz="2800" u="sng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Convergent evolution</a:t>
            </a:r>
            <a:r>
              <a:rPr sz="28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)</a:t>
            </a:r>
            <a:endParaRPr sz="28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2" marL="1143000" indent="-22860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Ex:  Bird wing and </a:t>
            </a:r>
            <a:endParaRPr sz="24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2" marL="228600" indent="6858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Butterfly wing</a:t>
            </a:r>
          </a:p>
        </p:txBody>
      </p:sp>
      <p:pic>
        <p:nvPicPr>
          <p:cNvPr id="108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9576" y="3748946"/>
            <a:ext cx="3236124" cy="30773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body" idx="4294967295"/>
          </p:nvPr>
        </p:nvSpPr>
        <p:spPr>
          <a:xfrm>
            <a:off x="-1" y="228600"/>
            <a:ext cx="9144002" cy="640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lphaUcPeriod" startAt="4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6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____________________________________</a:t>
            </a:r>
            <a:endParaRPr sz="2800" u="sng">
              <a:solidFill>
                <a:srgbClr val="FFFF66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1.  embryos of some organisms have ____________________________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	* Indicates common ancestor</a:t>
            </a:r>
            <a:endParaRPr sz="3200">
              <a:solidFill>
                <a:srgbClr val="EAEAEA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 marL="609600" indent="-609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	</a:t>
            </a:r>
          </a:p>
        </p:txBody>
      </p:sp>
      <p:pic>
        <p:nvPicPr>
          <p:cNvPr id="111" name="[Item Image].jpg" descr="[Item Image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6400" y="2514600"/>
            <a:ext cx="5562600" cy="4252913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2743200" y="6324600"/>
            <a:ext cx="6174096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solidFill>
                  <a:srgbClr val="EAEAE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EAEAEA"/>
                </a:solidFill>
              </a:rPr>
              <a:t>http://images.google.com/images?um=1&amp;hl=en&amp;safe=vss&amp;q=embryological+development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999933"/>
      </a:dk1>
      <a:lt1>
        <a:srgbClr val="666699"/>
      </a:lt1>
      <a:dk2>
        <a:srgbClr val="A7A7A7"/>
      </a:dk2>
      <a:lt2>
        <a:srgbClr val="535353"/>
      </a:lt2>
      <a:accent1>
        <a:srgbClr val="00CC66"/>
      </a:accent1>
      <a:accent2>
        <a:srgbClr val="54547A"/>
      </a:accent2>
      <a:accent3>
        <a:srgbClr val="B8B8C9"/>
      </a:accent3>
      <a:accent4>
        <a:srgbClr val="C8C8C8"/>
      </a:accent4>
      <a:accent5>
        <a:srgbClr val="AAE0B8"/>
      </a:accent5>
      <a:accent6>
        <a:srgbClr val="4C4C6F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rgbClr val="00CC66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66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66"/>
      </a:accent1>
      <a:accent2>
        <a:srgbClr val="54547A"/>
      </a:accent2>
      <a:accent3>
        <a:srgbClr val="B8B8C9"/>
      </a:accent3>
      <a:accent4>
        <a:srgbClr val="C8C8C8"/>
      </a:accent4>
      <a:accent5>
        <a:srgbClr val="AAE0B8"/>
      </a:accent5>
      <a:accent6>
        <a:srgbClr val="4C4C6F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rgbClr val="00CC66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66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