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/>
  <p:notesSz cx="6858000" cy="9144000"/>
  <p:defaultTextStyle>
    <a:lvl1pPr>
      <a:defRPr sz="2400">
        <a:solidFill>
          <a:srgbClr val="008000"/>
        </a:solidFill>
        <a:latin typeface="Arial Bold"/>
        <a:ea typeface="Arial Bold"/>
        <a:cs typeface="Arial Bold"/>
        <a:sym typeface="Arial Bold"/>
      </a:defRPr>
    </a:lvl1pPr>
    <a:lvl2pPr indent="457200">
      <a:defRPr sz="2400">
        <a:solidFill>
          <a:srgbClr val="008000"/>
        </a:solidFill>
        <a:latin typeface="Arial Bold"/>
        <a:ea typeface="Arial Bold"/>
        <a:cs typeface="Arial Bold"/>
        <a:sym typeface="Arial Bold"/>
      </a:defRPr>
    </a:lvl2pPr>
    <a:lvl3pPr indent="914400">
      <a:defRPr sz="2400">
        <a:solidFill>
          <a:srgbClr val="008000"/>
        </a:solidFill>
        <a:latin typeface="Arial Bold"/>
        <a:ea typeface="Arial Bold"/>
        <a:cs typeface="Arial Bold"/>
        <a:sym typeface="Arial Bold"/>
      </a:defRPr>
    </a:lvl3pPr>
    <a:lvl4pPr indent="1371600">
      <a:defRPr sz="2400">
        <a:solidFill>
          <a:srgbClr val="008000"/>
        </a:solidFill>
        <a:latin typeface="Arial Bold"/>
        <a:ea typeface="Arial Bold"/>
        <a:cs typeface="Arial Bold"/>
        <a:sym typeface="Arial Bold"/>
      </a:defRPr>
    </a:lvl4pPr>
    <a:lvl5pPr indent="1828800">
      <a:defRPr sz="2400">
        <a:solidFill>
          <a:srgbClr val="008000"/>
        </a:solidFill>
        <a:latin typeface="Arial Bold"/>
        <a:ea typeface="Arial Bold"/>
        <a:cs typeface="Arial Bold"/>
        <a:sym typeface="Arial Bold"/>
      </a:defRPr>
    </a:lvl5pPr>
    <a:lvl6pPr>
      <a:defRPr sz="2400">
        <a:solidFill>
          <a:srgbClr val="008000"/>
        </a:solidFill>
        <a:latin typeface="Arial Bold"/>
        <a:ea typeface="Arial Bold"/>
        <a:cs typeface="Arial Bold"/>
        <a:sym typeface="Arial Bold"/>
      </a:defRPr>
    </a:lvl6pPr>
    <a:lvl7pPr>
      <a:defRPr sz="2400">
        <a:solidFill>
          <a:srgbClr val="008000"/>
        </a:solidFill>
        <a:latin typeface="Arial Bold"/>
        <a:ea typeface="Arial Bold"/>
        <a:cs typeface="Arial Bold"/>
        <a:sym typeface="Arial Bold"/>
      </a:defRPr>
    </a:lvl7pPr>
    <a:lvl8pPr>
      <a:defRPr sz="2400">
        <a:solidFill>
          <a:srgbClr val="008000"/>
        </a:solidFill>
        <a:latin typeface="Arial Bold"/>
        <a:ea typeface="Arial Bold"/>
        <a:cs typeface="Arial Bold"/>
        <a:sym typeface="Arial Bold"/>
      </a:defRPr>
    </a:lvl8pPr>
    <a:lvl9pPr>
      <a:defRPr sz="2400">
        <a:solidFill>
          <a:srgbClr val="008000"/>
        </a:solidFill>
        <a:latin typeface="Arial Bold"/>
        <a:ea typeface="Arial Bold"/>
        <a:cs typeface="Arial Bold"/>
        <a:sym typeface="Arial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8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DECCA"/>
          </a:solidFill>
        </a:fill>
      </a:tcStyle>
    </a:wholeTbl>
    <a:band2H>
      <a:tcTxStyle b="def" i="def"/>
      <a:tcStyle>
        <a:tcBdr/>
        <a:fill>
          <a:solidFill>
            <a:srgbClr val="EFF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CC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CC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CC0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8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E8E2"/>
          </a:solidFill>
        </a:fill>
      </a:tcStyle>
    </a:wholeTbl>
    <a:band2H>
      <a:tcTxStyle b="def" i="def"/>
      <a:tcStyle>
        <a:tcBdr/>
        <a:fill>
          <a:solidFill>
            <a:srgbClr val="F1F4F1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ABFA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ABFAA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ABFAA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8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6CA"/>
          </a:solidFill>
        </a:fill>
      </a:tcStyle>
    </a:wholeTbl>
    <a:band2H>
      <a:tcTxStyle b="def" i="def"/>
      <a:tcStyle>
        <a:tcBdr/>
        <a:fill>
          <a:solidFill>
            <a:srgbClr val="E6F3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B9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B9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B90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8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C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CC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8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8000"/>
              </a:solidFill>
              <a:prstDash val="solid"/>
              <a:bevel/>
            </a:ln>
          </a:top>
          <a:bottom>
            <a:ln w="25400" cap="flat">
              <a:solidFill>
                <a:srgbClr val="008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8000"/>
              </a:solidFill>
              <a:prstDash val="solid"/>
              <a:bevel/>
            </a:ln>
          </a:top>
          <a:bottom>
            <a:ln w="25400" cap="flat">
              <a:solidFill>
                <a:srgbClr val="008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CC0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8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7CA"/>
          </a:solidFill>
        </a:fill>
      </a:tcStyle>
    </a:wholeTbl>
    <a:band2H>
      <a:tcTxStyle b="def" i="def"/>
      <a:tcStyle>
        <a:tcBdr/>
        <a:fill>
          <a:solidFill>
            <a:srgbClr val="E6EC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80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80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8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4" name="Shape 2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1"/>
          <p:cNvGrpSpPr/>
          <p:nvPr/>
        </p:nvGrpSpPr>
        <p:grpSpPr>
          <a:xfrm>
            <a:off x="319087" y="1752599"/>
            <a:ext cx="8824913" cy="5129214"/>
            <a:chOff x="0" y="0"/>
            <a:chExt cx="8824912" cy="5129212"/>
          </a:xfrm>
        </p:grpSpPr>
        <p:sp>
          <p:nvSpPr>
            <p:cNvPr id="15" name="Shape 15"/>
            <p:cNvSpPr/>
            <p:nvPr/>
          </p:nvSpPr>
          <p:spPr>
            <a:xfrm>
              <a:off x="14287" y="0"/>
              <a:ext cx="8810626" cy="510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4" y="0"/>
                  </a:moveTo>
                  <a:lnTo>
                    <a:pt x="1296" y="8664"/>
                  </a:lnTo>
                  <a:lnTo>
                    <a:pt x="0" y="8664"/>
                  </a:lnTo>
                  <a:lnTo>
                    <a:pt x="23" y="2156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rgbClr val="006600">
                <a:alpha val="3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" name="Shape 16"/>
            <p:cNvSpPr/>
            <p:nvPr/>
          </p:nvSpPr>
          <p:spPr>
            <a:xfrm>
              <a:off x="519112" y="2057400"/>
              <a:ext cx="8305801" cy="3048000"/>
            </a:xfrm>
            <a:prstGeom prst="rect">
              <a:avLst/>
            </a:prstGeom>
            <a:solidFill>
              <a:srgbClr val="006600">
                <a:alpha val="3019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" name="Shape 17"/>
            <p:cNvSpPr/>
            <p:nvPr/>
          </p:nvSpPr>
          <p:spPr>
            <a:xfrm>
              <a:off x="-1" y="2020887"/>
              <a:ext cx="5484814" cy="46038"/>
            </a:xfrm>
            <a:prstGeom prst="rect">
              <a:avLst/>
            </a:prstGeom>
            <a:gradFill flip="none" rotWithShape="1">
              <a:gsLst>
                <a:gs pos="0">
                  <a:srgbClr val="006600">
                    <a:alpha val="0"/>
                  </a:srgbClr>
                </a:gs>
                <a:gs pos="100000">
                  <a:srgbClr val="0054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" name="Shape 18"/>
            <p:cNvSpPr/>
            <p:nvPr/>
          </p:nvSpPr>
          <p:spPr>
            <a:xfrm>
              <a:off x="519112" y="0"/>
              <a:ext cx="7769226" cy="46038"/>
            </a:xfrm>
            <a:prstGeom prst="rect">
              <a:avLst/>
            </a:prstGeom>
            <a:gradFill flip="none" rotWithShape="1">
              <a:gsLst>
                <a:gs pos="0">
                  <a:srgbClr val="006600">
                    <a:alpha val="0"/>
                  </a:srgbClr>
                </a:gs>
                <a:gs pos="100000">
                  <a:srgbClr val="0054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2020887"/>
              <a:ext cx="47625" cy="3108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0880" y="21600"/>
                  </a:lnTo>
                  <a:lnTo>
                    <a:pt x="21600" y="41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00">
                    <a:alpha val="0"/>
                  </a:srgbClr>
                </a:gs>
                <a:gs pos="100000">
                  <a:srgbClr val="1F791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" name="Shape 20"/>
            <p:cNvSpPr/>
            <p:nvPr/>
          </p:nvSpPr>
          <p:spPr>
            <a:xfrm>
              <a:off x="519112" y="0"/>
              <a:ext cx="46038" cy="5119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110" y="27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00">
                    <a:alpha val="0"/>
                  </a:srgbClr>
                </a:gs>
                <a:gs pos="100000">
                  <a:srgbClr val="1F791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319087" y="1828799"/>
            <a:ext cx="8824913" cy="5029201"/>
            <a:chOff x="0" y="0"/>
            <a:chExt cx="8824912" cy="5029200"/>
          </a:xfrm>
        </p:grpSpPr>
        <p:sp>
          <p:nvSpPr>
            <p:cNvPr id="2" name="Shape 2"/>
            <p:cNvSpPr/>
            <p:nvPr/>
          </p:nvSpPr>
          <p:spPr>
            <a:xfrm>
              <a:off x="519112" y="2789237"/>
              <a:ext cx="8305801" cy="2239963"/>
            </a:xfrm>
            <a:prstGeom prst="rect">
              <a:avLst/>
            </a:prstGeom>
            <a:solidFill>
              <a:srgbClr val="006600">
                <a:alpha val="3019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" name="Shape 3"/>
            <p:cNvSpPr/>
            <p:nvPr/>
          </p:nvSpPr>
          <p:spPr>
            <a:xfrm>
              <a:off x="14287" y="0"/>
              <a:ext cx="8810626" cy="5029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4" y="12027"/>
                  </a:moveTo>
                  <a:lnTo>
                    <a:pt x="0" y="1202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284" y="0"/>
                  </a:lnTo>
                  <a:lnTo>
                    <a:pt x="1284" y="12027"/>
                  </a:lnTo>
                  <a:close/>
                </a:path>
              </a:pathLst>
            </a:custGeom>
            <a:solidFill>
              <a:srgbClr val="006600">
                <a:alpha val="3019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" name="Shape 4"/>
            <p:cNvSpPr/>
            <p:nvPr/>
          </p:nvSpPr>
          <p:spPr>
            <a:xfrm>
              <a:off x="519112" y="2825750"/>
              <a:ext cx="8305801" cy="2203450"/>
            </a:xfrm>
            <a:prstGeom prst="rect">
              <a:avLst/>
            </a:prstGeom>
            <a:solidFill>
              <a:srgbClr val="00CC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" name="Shape 5"/>
            <p:cNvSpPr/>
            <p:nvPr/>
          </p:nvSpPr>
          <p:spPr>
            <a:xfrm>
              <a:off x="519112" y="0"/>
              <a:ext cx="7313613" cy="46038"/>
            </a:xfrm>
            <a:prstGeom prst="rect">
              <a:avLst/>
            </a:prstGeom>
            <a:gradFill flip="none" rotWithShape="1">
              <a:gsLst>
                <a:gs pos="0">
                  <a:srgbClr val="006600">
                    <a:alpha val="0"/>
                  </a:srgbClr>
                </a:gs>
                <a:gs pos="100000">
                  <a:srgbClr val="0054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" name="Shape 6"/>
            <p:cNvSpPr/>
            <p:nvPr/>
          </p:nvSpPr>
          <p:spPr>
            <a:xfrm>
              <a:off x="519112" y="0"/>
              <a:ext cx="46038" cy="283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110" y="27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100000">
                  <a:srgbClr val="1F791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" name="Shape 7"/>
            <p:cNvSpPr/>
            <p:nvPr/>
          </p:nvSpPr>
          <p:spPr>
            <a:xfrm>
              <a:off x="517525" y="2781300"/>
              <a:ext cx="46038" cy="2247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0855" y="366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00">
                    <a:alpha val="0"/>
                  </a:srgbClr>
                </a:gs>
                <a:gs pos="100000">
                  <a:srgbClr val="1F791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" name="Shape 8"/>
            <p:cNvSpPr/>
            <p:nvPr/>
          </p:nvSpPr>
          <p:spPr>
            <a:xfrm>
              <a:off x="0" y="2781300"/>
              <a:ext cx="4570413" cy="46038"/>
            </a:xfrm>
            <a:prstGeom prst="rect">
              <a:avLst/>
            </a:prstGeom>
            <a:gradFill flip="none" rotWithShape="1">
              <a:gsLst>
                <a:gs pos="0">
                  <a:srgbClr val="006600">
                    <a:alpha val="0"/>
                  </a:srgbClr>
                </a:gs>
                <a:gs pos="100000">
                  <a:srgbClr val="0054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" name="Shape 9"/>
            <p:cNvSpPr/>
            <p:nvPr/>
          </p:nvSpPr>
          <p:spPr>
            <a:xfrm>
              <a:off x="0" y="2781300"/>
              <a:ext cx="47625" cy="2247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0880" y="21600"/>
                  </a:lnTo>
                  <a:lnTo>
                    <a:pt x="21600" y="41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00">
                    <a:alpha val="10000"/>
                  </a:srgbClr>
                </a:gs>
                <a:gs pos="100000">
                  <a:srgbClr val="1F791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1" name="Shape 11"/>
          <p:cNvSpPr/>
          <p:nvPr>
            <p:ph type="sldNum" sz="quarter" idx="2"/>
          </p:nvPr>
        </p:nvSpPr>
        <p:spPr>
          <a:xfrm>
            <a:off x="6937375" y="6245225"/>
            <a:ext cx="1901825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 defTabSz="457200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spd="med" advClick="1"/>
  <p:txStyles>
    <p:titleStyle>
      <a:lvl1pPr>
        <a:defRPr b="1" sz="4400">
          <a:solidFill>
            <a:srgbClr val="FFFFB7"/>
          </a:solidFill>
          <a:latin typeface="Arial Black"/>
          <a:ea typeface="Arial Black"/>
          <a:cs typeface="Arial Black"/>
          <a:sym typeface="Arial Black"/>
        </a:defRPr>
      </a:lvl1pPr>
      <a:lvl2pPr>
        <a:defRPr b="1" sz="4400">
          <a:solidFill>
            <a:srgbClr val="FFFFB7"/>
          </a:solidFill>
          <a:latin typeface="Arial Black"/>
          <a:ea typeface="Arial Black"/>
          <a:cs typeface="Arial Black"/>
          <a:sym typeface="Arial Black"/>
        </a:defRPr>
      </a:lvl2pPr>
      <a:lvl3pPr>
        <a:defRPr b="1" sz="4400">
          <a:solidFill>
            <a:srgbClr val="FFFFB7"/>
          </a:solidFill>
          <a:latin typeface="Arial Black"/>
          <a:ea typeface="Arial Black"/>
          <a:cs typeface="Arial Black"/>
          <a:sym typeface="Arial Black"/>
        </a:defRPr>
      </a:lvl3pPr>
      <a:lvl4pPr>
        <a:defRPr b="1" sz="4400">
          <a:solidFill>
            <a:srgbClr val="FFFFB7"/>
          </a:solidFill>
          <a:latin typeface="Arial Black"/>
          <a:ea typeface="Arial Black"/>
          <a:cs typeface="Arial Black"/>
          <a:sym typeface="Arial Black"/>
        </a:defRPr>
      </a:lvl4pPr>
      <a:lvl5pPr>
        <a:defRPr b="1" sz="4400">
          <a:solidFill>
            <a:srgbClr val="FFFFB7"/>
          </a:solidFill>
          <a:latin typeface="Arial Black"/>
          <a:ea typeface="Arial Black"/>
          <a:cs typeface="Arial Black"/>
          <a:sym typeface="Arial Black"/>
        </a:defRPr>
      </a:lvl5pPr>
      <a:lvl6pPr indent="457200">
        <a:defRPr b="1" sz="4400">
          <a:solidFill>
            <a:srgbClr val="FFFFB7"/>
          </a:solidFill>
          <a:latin typeface="Arial Black"/>
          <a:ea typeface="Arial Black"/>
          <a:cs typeface="Arial Black"/>
          <a:sym typeface="Arial Black"/>
        </a:defRPr>
      </a:lvl6pPr>
      <a:lvl7pPr indent="914400">
        <a:defRPr b="1" sz="4400">
          <a:solidFill>
            <a:srgbClr val="FFFFB7"/>
          </a:solidFill>
          <a:latin typeface="Arial Black"/>
          <a:ea typeface="Arial Black"/>
          <a:cs typeface="Arial Black"/>
          <a:sym typeface="Arial Black"/>
        </a:defRPr>
      </a:lvl7pPr>
      <a:lvl8pPr indent="1371600">
        <a:defRPr b="1" sz="4400">
          <a:solidFill>
            <a:srgbClr val="FFFFB7"/>
          </a:solidFill>
          <a:latin typeface="Arial Black"/>
          <a:ea typeface="Arial Black"/>
          <a:cs typeface="Arial Black"/>
          <a:sym typeface="Arial Black"/>
        </a:defRPr>
      </a:lvl8pPr>
      <a:lvl9pPr indent="1828800">
        <a:defRPr b="1" sz="4400">
          <a:solidFill>
            <a:srgbClr val="FFFFB7"/>
          </a:solidFill>
          <a:latin typeface="Arial Black"/>
          <a:ea typeface="Arial Black"/>
          <a:cs typeface="Arial Black"/>
          <a:sym typeface="Arial Black"/>
        </a:defRPr>
      </a:lvl9pPr>
    </p:titleStyle>
    <p:bodyStyle>
      <a:lvl1pPr marL="342900" indent="-342900">
        <a:spcBef>
          <a:spcPts val="700"/>
        </a:spcBef>
        <a:buClr>
          <a:srgbClr val="99FF66"/>
        </a:buClr>
        <a:buSzPct val="100000"/>
        <a:buFont typeface="Wingdings"/>
        <a:buChar char="▪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Clr>
          <a:srgbClr val="99FF66"/>
        </a:buClr>
        <a:buSzPct val="100000"/>
        <a:buFont typeface="Wingdings"/>
        <a:buChar char="▪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Clr>
          <a:srgbClr val="99FF66"/>
        </a:buClr>
        <a:buSzPct val="100000"/>
        <a:buFont typeface="Wingdings"/>
        <a:buChar char="▪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Clr>
          <a:srgbClr val="99FF66"/>
        </a:buClr>
        <a:buSzPct val="100000"/>
        <a:buFont typeface="Wingdings"/>
        <a:buChar char="▪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Clr>
          <a:srgbClr val="99FF66"/>
        </a:buClr>
        <a:buSzPct val="100000"/>
        <a:buFont typeface="Wingdings"/>
        <a:buChar char="▪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Clr>
          <a:srgbClr val="99FF66"/>
        </a:buClr>
        <a:buSzPct val="100000"/>
        <a:buFont typeface="Wingdings"/>
        <a:buChar char="•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Clr>
          <a:srgbClr val="99FF66"/>
        </a:buClr>
        <a:buSzPct val="100000"/>
        <a:buFont typeface="Wingdings"/>
        <a:buChar char="•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Clr>
          <a:srgbClr val="99FF66"/>
        </a:buClr>
        <a:buSzPct val="100000"/>
        <a:buFont typeface="Wingdings"/>
        <a:buChar char="•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Clr>
          <a:srgbClr val="99FF66"/>
        </a:buClr>
        <a:buSzPct val="100000"/>
        <a:buFont typeface="Wingdings"/>
        <a:buChar char="•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1pPr>
      <a:lvl2pPr indent="457200" algn="r" defTabSz="457200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2pPr>
      <a:lvl3pPr indent="914400" algn="r" defTabSz="457200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3pPr>
      <a:lvl4pPr indent="1371600" algn="r" defTabSz="457200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4pPr>
      <a:lvl5pPr indent="1828800" algn="r" defTabSz="457200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5pPr>
      <a:lvl6pPr algn="r" defTabSz="457200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6pPr>
      <a:lvl7pPr algn="r" defTabSz="457200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7pPr>
      <a:lvl8pPr algn="r" defTabSz="457200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8pPr>
      <a:lvl9pPr algn="r" defTabSz="457200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5" Type="http://schemas.openxmlformats.org/officeDocument/2006/relationships/image" Target="../media/image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 idx="4294967295"/>
          </p:nvPr>
        </p:nvSpPr>
        <p:spPr>
          <a:xfrm>
            <a:off x="990600" y="1905000"/>
            <a:ext cx="7772400" cy="1736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ctr">
              <a:defRPr sz="5400">
                <a:solidFill>
                  <a:srgbClr val="000000"/>
                </a:solidFill>
              </a:defRPr>
            </a:lvl1pPr>
          </a:lstStyle>
          <a:p>
            <a:pPr lvl="0">
              <a:defRPr b="0" sz="1800"/>
            </a:pPr>
            <a:r>
              <a:rPr b="1" sz="5400"/>
              <a:t>Homeostasis</a:t>
            </a:r>
          </a:p>
        </p:txBody>
      </p:sp>
      <p:sp>
        <p:nvSpPr>
          <p:cNvPr id="27" name="Shape 27"/>
          <p:cNvSpPr/>
          <p:nvPr>
            <p:ph type="body" idx="4294967295"/>
          </p:nvPr>
        </p:nvSpPr>
        <p:spPr>
          <a:xfrm>
            <a:off x="990600" y="3962400"/>
            <a:ext cx="6781800" cy="17526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buSzTx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body" idx="4294967295"/>
          </p:nvPr>
        </p:nvSpPr>
        <p:spPr>
          <a:xfrm>
            <a:off x="304800" y="228600"/>
            <a:ext cx="8540750" cy="586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/>
              <a:t>	D.  </a:t>
            </a: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Types of Biological Feedback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/>
              <a:t>		1.  </a:t>
            </a:r>
            <a:r>
              <a:rPr sz="2800">
                <a:solidFill>
                  <a:srgbClr val="FFFF66"/>
                </a:solidFill>
                <a:latin typeface="Arial Bold"/>
                <a:ea typeface="Arial Bold"/>
                <a:cs typeface="Arial Bold"/>
                <a:sym typeface="Arial Bold"/>
              </a:rPr>
              <a:t>Negative feedback</a:t>
            </a:r>
            <a:endParaRPr sz="2800">
              <a:solidFill>
                <a:srgbClr val="FFFF66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/>
              <a:t>			a.  Turns off the stimulus (reverse)</a:t>
            </a:r>
            <a:endParaRPr sz="2800"/>
          </a:p>
          <a:p>
            <a:pPr lvl="0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/>
              <a:t>			b.  </a:t>
            </a: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Stop</a:t>
            </a:r>
            <a:r>
              <a:rPr sz="2800"/>
              <a:t> production of chemical</a:t>
            </a:r>
            <a:endParaRPr sz="2800"/>
          </a:p>
          <a:p>
            <a:pPr lvl="0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/>
              <a:t>			c.  Used by most body systems</a:t>
            </a:r>
            <a:endParaRPr sz="2800"/>
          </a:p>
          <a:p>
            <a:pPr lvl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endParaRPr sz="2800"/>
          </a:p>
          <a:p>
            <a:pPr lvl="0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/>
              <a:t>		2.  </a:t>
            </a:r>
            <a:r>
              <a:rPr sz="2800">
                <a:solidFill>
                  <a:srgbClr val="FFFF66"/>
                </a:solidFill>
                <a:latin typeface="Arial Bold"/>
                <a:ea typeface="Arial Bold"/>
                <a:cs typeface="Arial Bold"/>
                <a:sym typeface="Arial Bold"/>
              </a:rPr>
              <a:t>Positive Feedback</a:t>
            </a:r>
            <a:endParaRPr sz="2800">
              <a:solidFill>
                <a:srgbClr val="FFFF66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/>
              <a:t>			a.  Input increases or accelerates the 				response</a:t>
            </a:r>
            <a:endParaRPr sz="2800"/>
          </a:p>
          <a:p>
            <a:pPr lvl="0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/>
              <a:t>			b.  Oxytocin causes increase in 					frequency/strength of contractions</a:t>
            </a:r>
            <a:endParaRPr sz="2800"/>
          </a:p>
          <a:p>
            <a:pPr lvl="0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/>
              <a:t>			c.  </a:t>
            </a: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Increases</a:t>
            </a:r>
            <a:r>
              <a:rPr sz="2800"/>
              <a:t> production of oxytocin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1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9" dur="5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3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8" dur="500"/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2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6" dur="500"/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 idx="4294967295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sp>
        <p:nvSpPr>
          <p:cNvPr id="67" name="Shape 67"/>
          <p:cNvSpPr/>
          <p:nvPr>
            <p:ph type="body" idx="4294967295"/>
          </p:nvPr>
        </p:nvSpPr>
        <p:spPr>
          <a:xfrm>
            <a:off x="838200" y="1905000"/>
            <a:ext cx="8007350" cy="4191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pic>
        <p:nvPicPr>
          <p:cNvPr id="68" name="homeostasis.png" descr="homeostasi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0"/>
            <a:ext cx="7315200" cy="548640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3429000" y="6248400"/>
            <a:ext cx="453032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defTabSz="45720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http://</a:t>
            </a:r>
            <a:r>
              <a: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trc.ucdavis.edu/biosci10v/bis10v/week10/homeostasis.gif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 idx="4294967295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 lvl="0">
              <a:defRPr b="0" sz="1800"/>
            </a:pPr>
            <a:r>
              <a:rPr b="1" sz="3600"/>
              <a:t>IV.  Homeostasis depends on:</a:t>
            </a:r>
          </a:p>
        </p:txBody>
      </p:sp>
      <p:sp>
        <p:nvSpPr>
          <p:cNvPr id="72" name="Shape 72"/>
          <p:cNvSpPr/>
          <p:nvPr>
            <p:ph type="body" idx="4294967295"/>
          </p:nvPr>
        </p:nvSpPr>
        <p:spPr>
          <a:xfrm>
            <a:off x="838200" y="1905000"/>
            <a:ext cx="8007350" cy="419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spcBef>
                <a:spcPts val="0"/>
              </a:spcBef>
              <a:buClr>
                <a:srgbClr val="000000"/>
              </a:buClr>
              <a:buFontTx/>
              <a:buAutoNum type="alphaUcPeriod" startAt="1"/>
              <a:defRPr sz="1800">
                <a:solidFill>
                  <a:srgbClr val="000000"/>
                </a:solidFill>
              </a:defRPr>
            </a:pPr>
            <a:r>
              <a:rPr sz="3200"/>
              <a:t>the action and interaction of many body systems </a:t>
            </a:r>
            <a:endParaRPr sz="3200"/>
          </a:p>
          <a:p>
            <a:pPr lvl="0" marL="609600" indent="-609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/>
              <a:t>B. maintain conditions in which the body can best operate</a:t>
            </a:r>
          </a:p>
        </p:txBody>
      </p:sp>
      <p:pic>
        <p:nvPicPr>
          <p:cNvPr id="73" name="balance_scale.jpg" descr="balance_scal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8037" y="4679950"/>
            <a:ext cx="3233738" cy="2178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body" idx="4294967295"/>
          </p:nvPr>
        </p:nvSpPr>
        <p:spPr>
          <a:xfrm>
            <a:off x="228600" y="304800"/>
            <a:ext cx="8915400" cy="579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762000" indent="-762000">
              <a:lnSpc>
                <a:spcPct val="90000"/>
              </a:lnSpc>
              <a:buFontTx/>
              <a:buAutoNum type="romanUcPeriod" startAt="1"/>
              <a:defRPr sz="1800">
                <a:solidFill>
                  <a:srgbClr val="000000"/>
                </a:solidFill>
              </a:defRPr>
            </a:pPr>
            <a:r>
              <a:rPr sz="3000">
                <a:latin typeface="Arial Bold"/>
                <a:ea typeface="Arial Bold"/>
                <a:cs typeface="Arial Bold"/>
                <a:sym typeface="Arial Bold"/>
              </a:rPr>
              <a:t>Homeostasis</a:t>
            </a:r>
            <a:r>
              <a:rPr sz="3000"/>
              <a:t>:</a:t>
            </a:r>
            <a:endParaRPr sz="3000"/>
          </a:p>
          <a:p>
            <a:pPr lvl="0" marL="812800" indent="-81280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/>
              <a:t>	A.  Maintenance of a stable internal 				environment</a:t>
            </a:r>
            <a:endParaRPr sz="3000"/>
          </a:p>
          <a:p>
            <a:pPr lvl="0" marL="812800" indent="-81280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/>
              <a:t>	B.  Stimulus </a:t>
            </a:r>
            <a:r>
              <a:rPr sz="30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3000"/>
              <a:t>response</a:t>
            </a:r>
            <a:endParaRPr sz="3000"/>
          </a:p>
          <a:p>
            <a:pPr lvl="0" marL="812800" indent="-81280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/>
              <a:t>	C.  Physical &amp; chemical parameters that an</a:t>
            </a:r>
            <a:endParaRPr sz="3000"/>
          </a:p>
          <a:p>
            <a:pPr lvl="0" marL="812800" indent="-81280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/>
              <a:t>			organism must keep for proper 				functioning of:</a:t>
            </a:r>
            <a:endParaRPr sz="3000"/>
          </a:p>
          <a:p>
            <a:pPr lvl="0" marL="812800" indent="-81280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/>
              <a:t>				1.  cells</a:t>
            </a:r>
            <a:endParaRPr sz="3000"/>
          </a:p>
          <a:p>
            <a:pPr lvl="0" marL="812800" indent="-81280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/>
              <a:t>				2.  tissues</a:t>
            </a:r>
            <a:endParaRPr sz="3000"/>
          </a:p>
          <a:p>
            <a:pPr lvl="0" marL="812800" indent="-81280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/>
              <a:t>				3.  organs</a:t>
            </a:r>
            <a:endParaRPr sz="3000"/>
          </a:p>
          <a:p>
            <a:pPr lvl="0" marL="812800" indent="-81280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/>
              <a:t>				4.  organ systems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2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7" dur="2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nodeType="after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1" dur="2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nodeType="after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5" dur="20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nodeType="after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9" dur="20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nodeType="after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3" dur="20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nodeType="after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7" dur="20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body" idx="4294967295"/>
          </p:nvPr>
        </p:nvSpPr>
        <p:spPr>
          <a:xfrm>
            <a:off x="228600" y="228600"/>
            <a:ext cx="861695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/>
              <a:t>		D.  Examples</a:t>
            </a:r>
            <a:endParaRPr sz="3200"/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/>
              <a:t>			1.  Body Temp: shivering and sweat</a:t>
            </a:r>
            <a:endParaRPr sz="3200"/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/>
              <a:t>			2.  Enzymes function best at certain</a:t>
            </a:r>
            <a:endParaRPr sz="3200"/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/>
              <a:t>				temps and pH</a:t>
            </a:r>
            <a:endParaRPr sz="3200"/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/>
              <a:t>			3.  Proper water levels</a:t>
            </a:r>
            <a:endParaRPr sz="3200"/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/>
              <a:t>			</a:t>
            </a:r>
          </a:p>
        </p:txBody>
      </p:sp>
      <p:pic>
        <p:nvPicPr>
          <p:cNvPr id="32" name="homeosts.png" descr="homeosts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400" y="3962400"/>
            <a:ext cx="4724400" cy="249396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>
            <a:off x="1219200" y="6172200"/>
            <a:ext cx="7497763" cy="646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FFFFFF"/>
                </a:solidFill>
              </a:rPr>
              <a:t>http://images.google.com/imgres?imgurl=http://www.geo.arizona.edu/Antevs/nats104/giardia.gif&amp;imgrefurl=http://www.geo.arizona.edu/Antevs/nats104/00lect08.html&amp;h=365&amp;w=627&amp;sz=205&amp;hl=en&amp;start=11&amp;tbnid=xcT8i2Z4pxH5JM:&amp;tbnh=79&amp;tbnw=136&amp;prev=/images%3Fq%3Dsingle%2Bcell%2Borganisms%2B%26gbv%3D2%26hl%3Den%26sa%3DG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 idx="4294967295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sp>
        <p:nvSpPr>
          <p:cNvPr id="36" name="Shape 36"/>
          <p:cNvSpPr/>
          <p:nvPr>
            <p:ph type="body" idx="4294967295"/>
          </p:nvPr>
        </p:nvSpPr>
        <p:spPr>
          <a:xfrm>
            <a:off x="609599" y="1752599"/>
            <a:ext cx="4953002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marL="128587" indent="-128587">
              <a:spcBef>
                <a:spcPts val="200"/>
              </a:spcBef>
              <a:defRPr sz="1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http://images.google.com/images?hl=en&amp;q=homeostasis&amp;gbv=2</a:t>
            </a:r>
          </a:p>
        </p:txBody>
      </p:sp>
      <p:pic>
        <p:nvPicPr>
          <p:cNvPr id="37" name="HomeostasisSkinUS.jpeg" descr="HomeostasisSkinU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0"/>
            <a:ext cx="7410450" cy="5343525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/>
          <p:nvPr/>
        </p:nvSpPr>
        <p:spPr>
          <a:xfrm>
            <a:off x="1981200" y="6172200"/>
            <a:ext cx="662962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http://images.google.com/images?hl=en&amp;q=homeostasis&amp;gbv=2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body" idx="4294967295"/>
          </p:nvPr>
        </p:nvSpPr>
        <p:spPr>
          <a:xfrm>
            <a:off x="304800" y="304800"/>
            <a:ext cx="8540750" cy="579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	</a:t>
            </a:r>
            <a:r>
              <a:rPr sz="3200"/>
              <a:t>E.  More Examples:</a:t>
            </a:r>
            <a:endParaRPr sz="3200"/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/>
              <a:t>		1.  Concentration of O</a:t>
            </a:r>
            <a:r>
              <a:rPr baseline="-25000" sz="3200"/>
              <a:t>2</a:t>
            </a:r>
            <a:r>
              <a:rPr sz="3200"/>
              <a:t> and CO</a:t>
            </a:r>
            <a:r>
              <a:rPr baseline="-25000" sz="3200"/>
              <a:t>2</a:t>
            </a:r>
            <a:endParaRPr baseline="-25000" sz="3200"/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/>
              <a:t>		2.  pH of internal environment</a:t>
            </a:r>
            <a:endParaRPr sz="3200"/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/>
              <a:t>		3.  Conc. of nutrients and waste prdts.</a:t>
            </a:r>
            <a:endParaRPr sz="3200"/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/>
              <a:t>		4.  Conc. of salt and other electrolytes</a:t>
            </a:r>
            <a:endParaRPr sz="3200"/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/>
              <a:t>		5.  Volume and pressure of extra-cellular 			fluid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 idx="4294967295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sp>
        <p:nvSpPr>
          <p:cNvPr id="43" name="Shape 43"/>
          <p:cNvSpPr/>
          <p:nvPr>
            <p:ph type="body" idx="4294967295"/>
          </p:nvPr>
        </p:nvSpPr>
        <p:spPr>
          <a:xfrm>
            <a:off x="838200" y="1905000"/>
            <a:ext cx="8007350" cy="4191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pic>
        <p:nvPicPr>
          <p:cNvPr id="44" name="c45x10glu-homeostasis.jpg" descr="c45x10glu-homeostasi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0"/>
            <a:ext cx="6931025" cy="5299075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2895600" y="6324600"/>
            <a:ext cx="592149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defTabSz="45720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http://fig.cox.miami.edu/~</a:t>
            </a:r>
            <a:r>
              <a: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cmallery/150/physiol/c45x10glu-homeostasis.jpg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body" idx="4294967295"/>
          </p:nvPr>
        </p:nvSpPr>
        <p:spPr>
          <a:xfrm>
            <a:off x="228600" y="228600"/>
            <a:ext cx="8616950" cy="586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812800" indent="-812800">
              <a:buFontTx/>
              <a:buAutoNum type="romanUcPeriod" startAt="2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66"/>
                </a:solidFill>
                <a:latin typeface="Arial Bold"/>
                <a:ea typeface="Arial Bold"/>
                <a:cs typeface="Arial Bold"/>
                <a:sym typeface="Arial Bold"/>
              </a:rPr>
              <a:t>Single Cell Organisms</a:t>
            </a:r>
            <a:endParaRPr sz="3200">
              <a:solidFill>
                <a:srgbClr val="FFFF66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1" marL="1168400" indent="-711200">
              <a:spcBef>
                <a:spcPts val="600"/>
              </a:spcBef>
              <a:buClr>
                <a:srgbClr val="00CC00"/>
              </a:buClr>
              <a:buFontTx/>
              <a:buAutoNum type="alphaUcPeriod" startAt="1"/>
              <a:defRPr sz="1800">
                <a:solidFill>
                  <a:srgbClr val="000000"/>
                </a:solidFill>
              </a:defRPr>
            </a:pPr>
            <a:r>
              <a:rPr sz="2800"/>
              <a:t>Surrounded by external environment</a:t>
            </a:r>
            <a:endParaRPr sz="2800"/>
          </a:p>
          <a:p>
            <a:pPr lvl="1" marL="1168400" indent="-711200">
              <a:spcBef>
                <a:spcPts val="600"/>
              </a:spcBef>
              <a:buClr>
                <a:srgbClr val="00CC00"/>
              </a:buClr>
              <a:buFontTx/>
              <a:buAutoNum type="alphaUcPeriod" startAt="1"/>
              <a:defRPr sz="1800">
                <a:solidFill>
                  <a:srgbClr val="000000"/>
                </a:solidFill>
              </a:defRPr>
            </a:pPr>
            <a:r>
              <a:rPr sz="2800"/>
              <a:t>Cell membrane moves mat</a:t>
            </a:r>
            <a:r>
              <a:rPr sz="2800"/>
              <a:t>’</a:t>
            </a:r>
            <a:r>
              <a:rPr sz="2800"/>
              <a:t>ls in and out</a:t>
            </a:r>
            <a:endParaRPr sz="2800"/>
          </a:p>
          <a:p>
            <a:pPr lvl="1" marL="1168400" indent="-711200">
              <a:spcBef>
                <a:spcPts val="600"/>
              </a:spcBef>
              <a:buClr>
                <a:srgbClr val="00CC00"/>
              </a:buClr>
              <a:buFontTx/>
              <a:buAutoNum type="alphaUcPeriod" startAt="1"/>
              <a:defRPr sz="1800">
                <a:solidFill>
                  <a:srgbClr val="000000"/>
                </a:solidFill>
              </a:defRPr>
            </a:pPr>
            <a:r>
              <a:rPr sz="2800"/>
              <a:t>Ex:  dump wastes</a:t>
            </a:r>
          </a:p>
        </p:txBody>
      </p:sp>
      <p:pic>
        <p:nvPicPr>
          <p:cNvPr id="48" name="paramecium.jpeg" descr="parameciu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0" y="1905000"/>
            <a:ext cx="2003425" cy="3076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uesc_02_img0068.jpg" descr="uesc_02_img0068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0" y="3352800"/>
            <a:ext cx="2474913" cy="320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giardia.png" descr="giardi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0200" y="4800600"/>
            <a:ext cx="3062288" cy="1782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?id=12015&amp;rendTypeId=4.jpg" descr="image?id=12015&amp;rendTypeId=4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67000" y="2362200"/>
            <a:ext cx="2038350" cy="203835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1295400" y="6491287"/>
            <a:ext cx="697907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defTabSz="45720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http://</a:t>
            </a:r>
            <a:r>
              <a: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images.google.com/images?gbv=2&amp;hl=en&amp;q=single+cell+organisms+&amp;btnG=Search+Images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body" idx="4294967295"/>
          </p:nvPr>
        </p:nvSpPr>
        <p:spPr>
          <a:xfrm>
            <a:off x="228600" y="228600"/>
            <a:ext cx="861695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812800" indent="-812800">
              <a:buFontTx/>
              <a:buAutoNum type="romanUcPeriod" startAt="3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66"/>
                </a:solidFill>
                <a:latin typeface="Arial Bold"/>
                <a:ea typeface="Arial Bold"/>
                <a:cs typeface="Arial Bold"/>
                <a:sym typeface="Arial Bold"/>
              </a:rPr>
              <a:t>Multicellular Organisms</a:t>
            </a:r>
            <a:endParaRPr sz="3200">
              <a:solidFill>
                <a:srgbClr val="FFFF66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marL="812800" indent="-8128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/>
              <a:t>	A.  Organs &amp; systems regulate</a:t>
            </a:r>
            <a:endParaRPr sz="3200"/>
          </a:p>
          <a:p>
            <a:pPr lvl="0" marL="812800" indent="-8128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/>
              <a:t>	B.  Controlled mainly by:</a:t>
            </a:r>
            <a:endParaRPr sz="3200"/>
          </a:p>
          <a:p>
            <a:pPr lvl="0" marL="812800" indent="-8128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/>
              <a:t>			1.  </a:t>
            </a:r>
            <a:r>
              <a:rPr sz="3200">
                <a:solidFill>
                  <a:srgbClr val="FFFF66"/>
                </a:solidFill>
                <a:latin typeface="Arial Bold"/>
                <a:ea typeface="Arial Bold"/>
                <a:cs typeface="Arial Bold"/>
                <a:sym typeface="Arial Bold"/>
              </a:rPr>
              <a:t>Nervous System</a:t>
            </a:r>
            <a:endParaRPr sz="3200">
              <a:solidFill>
                <a:srgbClr val="FFFF66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marL="812800" indent="-8128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/>
              <a:t>				a.  For rapid responses</a:t>
            </a:r>
            <a:endParaRPr sz="3200"/>
          </a:p>
          <a:p>
            <a:pPr lvl="0" marL="812800" indent="-8128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/>
              <a:t>				b.  Avoid hot stove</a:t>
            </a:r>
            <a:endParaRPr sz="3200"/>
          </a:p>
          <a:p>
            <a:pPr lvl="0" marL="812800" indent="-8128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/>
              <a:t>			2.  </a:t>
            </a:r>
            <a:r>
              <a:rPr sz="3200">
                <a:solidFill>
                  <a:srgbClr val="FFFF66"/>
                </a:solidFill>
                <a:latin typeface="Arial Bold"/>
                <a:ea typeface="Arial Bold"/>
                <a:cs typeface="Arial Bold"/>
                <a:sym typeface="Arial Bold"/>
              </a:rPr>
              <a:t>Endocrine System</a:t>
            </a:r>
            <a:r>
              <a:rPr sz="3200"/>
              <a:t> (chemical)</a:t>
            </a:r>
            <a:endParaRPr sz="3200"/>
          </a:p>
          <a:p>
            <a:pPr lvl="0" marL="812800" indent="-8128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/>
              <a:t>				a.  Longer-term responses</a:t>
            </a:r>
            <a:endParaRPr sz="3200"/>
          </a:p>
          <a:p>
            <a:pPr lvl="0" marL="812800" indent="-8128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/>
              <a:t>				b.  Maintain calcium levels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1" dur="500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" dur="500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0" dur="500"/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4" dur="500"/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body" idx="4294967295"/>
          </p:nvPr>
        </p:nvSpPr>
        <p:spPr>
          <a:xfrm>
            <a:off x="152400" y="152400"/>
            <a:ext cx="8693150" cy="64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		</a:t>
            </a:r>
            <a:r>
              <a:rPr sz="3200"/>
              <a:t>C.  Cells can dump wastes </a:t>
            </a:r>
            <a:r>
              <a:rPr sz="32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3200"/>
              <a:t>moved by</a:t>
            </a:r>
            <a:endParaRPr sz="3200"/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/>
              <a:t>			circulatory system</a:t>
            </a:r>
          </a:p>
        </p:txBody>
      </p:sp>
      <p:pic>
        <p:nvPicPr>
          <p:cNvPr id="57" name="arteries_veins_02.jpeg" descr="arteries_veins_0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5600" y="1981200"/>
            <a:ext cx="2971800" cy="297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1993%20Ford%20LTS9000%2015'%20Dump%20(P2078),%20%20left%20front%20view%20(up)3.jpg" descr="1993%20Ford%20LTS9000%2015'%20Dump%20(P2078),%20%20left%20front%20view%20(up)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3600" y="2743200"/>
            <a:ext cx="1933575" cy="1408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American%20Trucker%20Listings%20Manager%5CDump%20Truck%5C27972-Raney%20Truck%20Sales%5CThumbnail%20Photo.jpg" descr="American%20Trucker%20Listings%20Manager%5CDump%20Truck%5C27972-Raney%20Truck%20Sales%5CThumbnail%20Photo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6800" y="2895600"/>
            <a:ext cx="1785938" cy="1190625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4783137" y="6400800"/>
            <a:ext cx="3976525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FFFFFF"/>
                </a:solidFill>
              </a:rPr>
              <a:t>http://images.google.com/images?gbv=2&amp;hl=en&amp;q=dump+truck+ford</a:t>
            </a:r>
          </a:p>
        </p:txBody>
      </p:sp>
      <p:sp>
        <p:nvSpPr>
          <p:cNvPr id="61" name="Shape 61"/>
          <p:cNvSpPr/>
          <p:nvPr/>
        </p:nvSpPr>
        <p:spPr>
          <a:xfrm>
            <a:off x="-831850" y="3246437"/>
            <a:ext cx="67597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http://</a:t>
            </a:r>
          </a:p>
        </p:txBody>
      </p:sp>
      <p:sp>
        <p:nvSpPr>
          <p:cNvPr id="62" name="Shape 62"/>
          <p:cNvSpPr/>
          <p:nvPr/>
        </p:nvSpPr>
        <p:spPr>
          <a:xfrm>
            <a:off x="2971800" y="6096000"/>
            <a:ext cx="5303885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FFFFFF"/>
                </a:solidFill>
              </a:rPr>
              <a:t>images.google.com/images?gbv=2&amp;hl=en&amp;q=blood+vessel+diagram&amp;btnG=Search+Images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6699FF"/>
      </a:dk1>
      <a:lt1>
        <a:srgbClr val="008000"/>
      </a:lt1>
      <a:dk2>
        <a:srgbClr val="A7A7A7"/>
      </a:dk2>
      <a:lt2>
        <a:srgbClr val="535353"/>
      </a:lt2>
      <a:accent1>
        <a:srgbClr val="99CC00"/>
      </a:accent1>
      <a:accent2>
        <a:srgbClr val="00CC00"/>
      </a:accent2>
      <a:accent3>
        <a:srgbClr val="AABFAA"/>
      </a:accent3>
      <a:accent4>
        <a:srgbClr val="DADADA"/>
      </a:accent4>
      <a:accent5>
        <a:srgbClr val="C9E0AA"/>
      </a:accent5>
      <a:accent6>
        <a:srgbClr val="00B90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9CC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8000"/>
            </a:solidFill>
            <a:effectLst/>
            <a:uFillTx/>
            <a:latin typeface="Arial Bold"/>
            <a:ea typeface="Arial Bold"/>
            <a:cs typeface="Arial Bold"/>
            <a:sym typeface="Arial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99CC00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8000"/>
            </a:solidFill>
            <a:effectLst/>
            <a:uFillTx/>
            <a:latin typeface="Arial Bold"/>
            <a:ea typeface="Arial Bold"/>
            <a:cs typeface="Arial Bold"/>
            <a:sym typeface="Arial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CC00"/>
      </a:accent1>
      <a:accent2>
        <a:srgbClr val="00CC00"/>
      </a:accent2>
      <a:accent3>
        <a:srgbClr val="AABFAA"/>
      </a:accent3>
      <a:accent4>
        <a:srgbClr val="DADADA"/>
      </a:accent4>
      <a:accent5>
        <a:srgbClr val="C9E0AA"/>
      </a:accent5>
      <a:accent6>
        <a:srgbClr val="00B90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9CC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8000"/>
            </a:solidFill>
            <a:effectLst/>
            <a:uFillTx/>
            <a:latin typeface="Arial Bold"/>
            <a:ea typeface="Arial Bold"/>
            <a:cs typeface="Arial Bold"/>
            <a:sym typeface="Arial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99CC00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8000"/>
            </a:solidFill>
            <a:effectLst/>
            <a:uFillTx/>
            <a:latin typeface="Arial Bold"/>
            <a:ea typeface="Arial Bold"/>
            <a:cs typeface="Arial Bold"/>
            <a:sym typeface="Arial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