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9144000" cy="6858000"/>
  <p:notesSz cx="6858000" cy="9144000"/>
  <p:defaultTextStyle>
    <a:lvl1pPr>
      <a:defRPr sz="2400">
        <a:latin typeface="Arial Bold"/>
        <a:ea typeface="Arial Bold"/>
        <a:cs typeface="Arial Bold"/>
        <a:sym typeface="Arial Bold"/>
      </a:defRPr>
    </a:lvl1pPr>
    <a:lvl2pPr indent="457200">
      <a:defRPr sz="2400">
        <a:latin typeface="Arial Bold"/>
        <a:ea typeface="Arial Bold"/>
        <a:cs typeface="Arial Bold"/>
        <a:sym typeface="Arial Bold"/>
      </a:defRPr>
    </a:lvl2pPr>
    <a:lvl3pPr indent="914400">
      <a:defRPr sz="2400">
        <a:latin typeface="Arial Bold"/>
        <a:ea typeface="Arial Bold"/>
        <a:cs typeface="Arial Bold"/>
        <a:sym typeface="Arial Bold"/>
      </a:defRPr>
    </a:lvl3pPr>
    <a:lvl4pPr indent="1371600">
      <a:defRPr sz="2400">
        <a:latin typeface="Arial Bold"/>
        <a:ea typeface="Arial Bold"/>
        <a:cs typeface="Arial Bold"/>
        <a:sym typeface="Arial Bold"/>
      </a:defRPr>
    </a:lvl4pPr>
    <a:lvl5pPr indent="1828800">
      <a:defRPr sz="2400">
        <a:latin typeface="Arial Bold"/>
        <a:ea typeface="Arial Bold"/>
        <a:cs typeface="Arial Bold"/>
        <a:sym typeface="Arial Bold"/>
      </a:defRPr>
    </a:lvl5pPr>
    <a:lvl6pPr>
      <a:defRPr sz="2400">
        <a:latin typeface="Arial Bold"/>
        <a:ea typeface="Arial Bold"/>
        <a:cs typeface="Arial Bold"/>
        <a:sym typeface="Arial Bold"/>
      </a:defRPr>
    </a:lvl6pPr>
    <a:lvl7pPr>
      <a:defRPr sz="2400">
        <a:latin typeface="Arial Bold"/>
        <a:ea typeface="Arial Bold"/>
        <a:cs typeface="Arial Bold"/>
        <a:sym typeface="Arial Bold"/>
      </a:defRPr>
    </a:lvl7pPr>
    <a:lvl8pPr>
      <a:defRPr sz="2400">
        <a:latin typeface="Arial Bold"/>
        <a:ea typeface="Arial Bold"/>
        <a:cs typeface="Arial Bold"/>
        <a:sym typeface="Arial Bold"/>
      </a:defRPr>
    </a:lvl8pPr>
    <a:lvl9pPr>
      <a:defRPr sz="2400">
        <a:latin typeface="Arial Bold"/>
        <a:ea typeface="Arial Bold"/>
        <a:cs typeface="Arial Bold"/>
        <a:sym typeface="Arial Bold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DA"/>
          </a:solidFill>
        </a:fill>
      </a:tcStyle>
    </a:wholeTbl>
    <a:band2H>
      <a:tcTxStyle b="def" i="def"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" name="Shape 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sldNum" sz="quarter" idx="2"/>
          </p:nvPr>
        </p:nvSpPr>
        <p:spPr>
          <a:xfrm>
            <a:off x="6553200" y="6245225"/>
            <a:ext cx="2133600" cy="288824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 defTabSz="457200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spd="med" advClick="1"/>
  <p:txStyles>
    <p:titleStyle>
      <a:lvl1pPr algn="ctr">
        <a:defRPr sz="4400">
          <a:latin typeface="Arial"/>
          <a:ea typeface="Arial"/>
          <a:cs typeface="Arial"/>
          <a:sym typeface="Arial"/>
        </a:defRPr>
      </a:lvl1pPr>
      <a:lvl2pPr algn="ctr">
        <a:defRPr sz="4400">
          <a:latin typeface="Arial"/>
          <a:ea typeface="Arial"/>
          <a:cs typeface="Arial"/>
          <a:sym typeface="Arial"/>
        </a:defRPr>
      </a:lvl2pPr>
      <a:lvl3pPr algn="ctr">
        <a:defRPr sz="4400">
          <a:latin typeface="Arial"/>
          <a:ea typeface="Arial"/>
          <a:cs typeface="Arial"/>
          <a:sym typeface="Arial"/>
        </a:defRPr>
      </a:lvl3pPr>
      <a:lvl4pPr algn="ctr">
        <a:defRPr sz="4400">
          <a:latin typeface="Arial"/>
          <a:ea typeface="Arial"/>
          <a:cs typeface="Arial"/>
          <a:sym typeface="Arial"/>
        </a:defRPr>
      </a:lvl4pPr>
      <a:lvl5pPr algn="ctr">
        <a:defRPr sz="4400">
          <a:latin typeface="Arial"/>
          <a:ea typeface="Arial"/>
          <a:cs typeface="Arial"/>
          <a:sym typeface="Arial"/>
        </a:defRPr>
      </a:lvl5pPr>
      <a:lvl6pPr indent="457200" algn="ctr">
        <a:defRPr sz="4400">
          <a:latin typeface="Arial"/>
          <a:ea typeface="Arial"/>
          <a:cs typeface="Arial"/>
          <a:sym typeface="Arial"/>
        </a:defRPr>
      </a:lvl6pPr>
      <a:lvl7pPr indent="914400" algn="ctr">
        <a:defRPr sz="4400">
          <a:latin typeface="Arial"/>
          <a:ea typeface="Arial"/>
          <a:cs typeface="Arial"/>
          <a:sym typeface="Arial"/>
        </a:defRPr>
      </a:lvl7pPr>
      <a:lvl8pPr indent="1371600" algn="ctr">
        <a:defRPr sz="4400">
          <a:latin typeface="Arial"/>
          <a:ea typeface="Arial"/>
          <a:cs typeface="Arial"/>
          <a:sym typeface="Arial"/>
        </a:defRPr>
      </a:lvl8pPr>
      <a:lvl9pPr indent="1828800" algn="ctr">
        <a:defRPr sz="4400">
          <a:latin typeface="Arial"/>
          <a:ea typeface="Arial"/>
          <a:cs typeface="Arial"/>
          <a:sym typeface="Arial"/>
        </a:defRPr>
      </a:lvl9pPr>
    </p:titleStyle>
    <p:bodyStyle>
      <a:lvl1pPr marL="342900" indent="-34290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1pPr>
      <a:lvl2pPr marL="783771" indent="-326571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2pPr>
      <a:lvl3pPr marL="1219200" indent="-3048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3pPr>
      <a:lvl4pPr marL="1737360" indent="-365760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4pPr>
      <a:lvl5pPr marL="2235200" indent="-40640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5pPr>
      <a:lvl6pPr marL="26924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6pPr>
      <a:lvl7pPr marL="31496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7pPr>
      <a:lvl8pPr marL="36068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8pPr>
      <a:lvl9pPr marL="40640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9pPr>
    </p:bodyStyle>
    <p:otherStyle>
      <a:lvl1pPr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 idx="4294967295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V.  How Does Evolution Work?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>
            <p:ph type="body" idx="4294967295"/>
          </p:nvPr>
        </p:nvSpPr>
        <p:spPr>
          <a:xfrm>
            <a:off x="381000" y="3810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609600" indent="-609600">
              <a:buAutoNum type="alphaUcPeriod" startAt="1"/>
              <a:defRPr sz="1800"/>
            </a:pP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Mutations:</a:t>
            </a:r>
            <a:endParaRPr sz="3200">
              <a:latin typeface="Arial Bold"/>
              <a:ea typeface="Arial Bold"/>
              <a:cs typeface="Arial Bold"/>
              <a:sym typeface="Arial Bold"/>
            </a:endParaRPr>
          </a:p>
          <a:p>
            <a:pPr lvl="0" marL="609600" indent="-609600">
              <a:buSzTx/>
              <a:buNone/>
              <a:defRPr sz="1800"/>
            </a:pPr>
            <a:r>
              <a:rPr sz="3200"/>
              <a:t>	1.  changes in the DNA or Chromosomes</a:t>
            </a:r>
          </a:p>
        </p:txBody>
      </p:sp>
      <p:pic>
        <p:nvPicPr>
          <p:cNvPr id="11" name="dna_mutation.png" descr="dna_mutation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05125" y="2143125"/>
            <a:ext cx="3495675" cy="26971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body" idx="4294967295"/>
          </p:nvPr>
        </p:nvSpPr>
        <p:spPr>
          <a:xfrm>
            <a:off x="457200" y="228600"/>
            <a:ext cx="85344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609600" indent="-609600">
              <a:buAutoNum type="alphaUcPeriod" startAt="2"/>
              <a:defRPr sz="1800"/>
            </a:pP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Migration (Gene Flow)</a:t>
            </a:r>
            <a:endParaRPr sz="3200">
              <a:latin typeface="Arial Bold"/>
              <a:ea typeface="Arial Bold"/>
              <a:cs typeface="Arial Bold"/>
              <a:sym typeface="Arial Bold"/>
            </a:endParaRPr>
          </a:p>
          <a:p>
            <a:pPr lvl="1" marL="990600" indent="-533400">
              <a:spcBef>
                <a:spcPts val="600"/>
              </a:spcBef>
              <a:buAutoNum type="arabicPeriod" startAt="1"/>
              <a:defRPr sz="1800"/>
            </a:pPr>
            <a:r>
              <a:rPr sz="2800"/>
              <a:t>When organisms leave an area &amp; go to another</a:t>
            </a:r>
            <a:endParaRPr sz="2800"/>
          </a:p>
          <a:p>
            <a:pPr lvl="1" marL="990600" indent="-533400">
              <a:spcBef>
                <a:spcPts val="600"/>
              </a:spcBef>
              <a:buAutoNum type="arabicPeriod" startAt="1"/>
              <a:defRPr sz="1800"/>
            </a:pPr>
            <a:r>
              <a:rPr sz="2800"/>
              <a:t>They take their genes </a:t>
            </a:r>
          </a:p>
        </p:txBody>
      </p:sp>
      <p:pic>
        <p:nvPicPr>
          <p:cNvPr id="14" name="Migration.png" descr="Migration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86000" y="2438400"/>
            <a:ext cx="4876800" cy="2803525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Shape 15"/>
          <p:cNvSpPr/>
          <p:nvPr/>
        </p:nvSpPr>
        <p:spPr>
          <a:xfrm>
            <a:off x="3581400" y="6400800"/>
            <a:ext cx="5234023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http://images.google.com/images?um=1&amp;hl=en&amp;q=migration+and+evolution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body" idx="4294967295"/>
          </p:nvPr>
        </p:nvSpPr>
        <p:spPr>
          <a:xfrm>
            <a:off x="381000" y="2286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SzTx/>
              <a:buNone/>
              <a:defRPr sz="1800"/>
            </a:pPr>
            <a:r>
              <a:rPr sz="3200"/>
              <a:t>	C.  </a:t>
            </a: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Genetic Drift</a:t>
            </a:r>
            <a:endParaRPr sz="3200"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buSzTx/>
              <a:buNone/>
              <a:defRPr sz="1800"/>
            </a:pPr>
            <a:r>
              <a:rPr sz="3200"/>
              <a:t>		1.  In smaller populations, there may be 	large changes in gene pool due to 	chance</a:t>
            </a:r>
            <a:endParaRPr sz="3200"/>
          </a:p>
          <a:p>
            <a:pPr lvl="0">
              <a:buSzTx/>
              <a:buNone/>
              <a:defRPr sz="1800"/>
            </a:pPr>
            <a:r>
              <a:rPr sz="3200"/>
              <a:t>		2.  Natural disaster, random</a:t>
            </a:r>
          </a:p>
        </p:txBody>
      </p:sp>
      <p:pic>
        <p:nvPicPr>
          <p:cNvPr id="18" name="23x4.jpg" descr="23x4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71600" y="2971800"/>
            <a:ext cx="6191250" cy="3362325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Shape 19"/>
          <p:cNvSpPr/>
          <p:nvPr/>
        </p:nvSpPr>
        <p:spPr>
          <a:xfrm>
            <a:off x="4343400" y="6400800"/>
            <a:ext cx="3606885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http://fig.cox.miami.edu/~cmallery/150/evol/23x4.jpg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body" idx="4294967295"/>
          </p:nvPr>
        </p:nvSpPr>
        <p:spPr>
          <a:xfrm>
            <a:off x="457200" y="228600"/>
            <a:ext cx="8686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609600" indent="-609600">
              <a:buAutoNum type="alphaUcPeriod" startAt="4"/>
              <a:defRPr sz="1800"/>
            </a:pP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Non-random Mating and Genetic 	Recombination</a:t>
            </a:r>
            <a:endParaRPr sz="3200">
              <a:latin typeface="Arial Bold"/>
              <a:ea typeface="Arial Bold"/>
              <a:cs typeface="Arial Bold"/>
              <a:sym typeface="Arial Bold"/>
            </a:endParaRPr>
          </a:p>
          <a:p>
            <a:pPr lvl="0" marL="609600" indent="-609600">
              <a:buSzTx/>
              <a:buNone/>
              <a:defRPr sz="1800"/>
            </a:pPr>
            <a:r>
              <a:rPr sz="3200"/>
              <a:t>	1.  every sperm &amp; egg different</a:t>
            </a:r>
            <a:endParaRPr sz="3200"/>
          </a:p>
          <a:p>
            <a:pPr lvl="0" marL="609600" indent="-609600">
              <a:buSzTx/>
              <a:buNone/>
              <a:defRPr sz="1800"/>
            </a:pPr>
            <a:r>
              <a:rPr sz="3200"/>
              <a:t>	2.  provides different combinations of genes</a:t>
            </a:r>
            <a:endParaRPr sz="3200"/>
          </a:p>
          <a:p>
            <a:pPr lvl="0" marL="609600" indent="-609600">
              <a:buSzTx/>
              <a:buNone/>
              <a:defRPr sz="1800"/>
            </a:pPr>
            <a:r>
              <a:rPr sz="3200"/>
              <a:t>	3.  crossing over in Prophase I</a:t>
            </a:r>
          </a:p>
        </p:txBody>
      </p:sp>
      <p:pic>
        <p:nvPicPr>
          <p:cNvPr id="22" name="crossing_over.jpg" descr="crossing_over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95400" y="3200400"/>
            <a:ext cx="2381250" cy="2581275"/>
          </a:xfrm>
          <a:prstGeom prst="rect">
            <a:avLst/>
          </a:prstGeom>
          <a:ln w="12700">
            <a:miter lim="400000"/>
          </a:ln>
        </p:spPr>
      </p:pic>
      <p:pic>
        <p:nvPicPr>
          <p:cNvPr id="23" name="cross3.jpg" descr="cross3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0" y="2971800"/>
            <a:ext cx="4048125" cy="3695700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Shape 24"/>
          <p:cNvSpPr/>
          <p:nvPr/>
        </p:nvSpPr>
        <p:spPr>
          <a:xfrm>
            <a:off x="381000" y="6324600"/>
            <a:ext cx="3674713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 defTabSz="457200"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http://</a:t>
            </a:r>
            <a:r>
              <a:rPr sz="1200">
                <a:latin typeface="Arial"/>
                <a:ea typeface="Arial"/>
                <a:cs typeface="Arial"/>
                <a:sym typeface="Arial"/>
              </a:rPr>
              <a:t>waynesword.palomar.edu/images/cross3.jpg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body" idx="4294967295"/>
          </p:nvPr>
        </p:nvSpPr>
        <p:spPr>
          <a:xfrm>
            <a:off x="457200" y="152400"/>
            <a:ext cx="85344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609600" indent="-609600">
              <a:buAutoNum type="alphaUcPeriod" startAt="5"/>
              <a:defRPr sz="1800"/>
            </a:pP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Natural Selection</a:t>
            </a:r>
            <a:endParaRPr sz="3200">
              <a:latin typeface="Arial Bold"/>
              <a:ea typeface="Arial Bold"/>
              <a:cs typeface="Arial Bold"/>
              <a:sym typeface="Arial Bold"/>
            </a:endParaRPr>
          </a:p>
          <a:p>
            <a:pPr lvl="1" marL="990600" indent="-533400">
              <a:spcBef>
                <a:spcPts val="600"/>
              </a:spcBef>
              <a:buAutoNum type="arabicPeriod" startAt="1"/>
              <a:defRPr sz="1800"/>
            </a:pPr>
            <a:r>
              <a:rPr sz="2800"/>
              <a:t>Organism with most fit genes live and reproduce</a:t>
            </a:r>
            <a:endParaRPr sz="2800"/>
          </a:p>
          <a:p>
            <a:pPr lvl="1" marL="990600" indent="-533400">
              <a:spcBef>
                <a:spcPts val="600"/>
              </a:spcBef>
              <a:buAutoNum type="arabicPeriod" startAt="1"/>
              <a:defRPr sz="1800"/>
            </a:pPr>
            <a:r>
              <a:rPr sz="2800"/>
              <a:t>Not better organisms – best adapted to specific changes in environment</a:t>
            </a:r>
            <a:endParaRPr sz="2800"/>
          </a:p>
          <a:p>
            <a:pPr lvl="1" marL="990600" indent="-533400">
              <a:spcBef>
                <a:spcPts val="600"/>
              </a:spcBef>
              <a:buAutoNum type="arabicPeriod" startAt="1"/>
              <a:defRPr sz="1800"/>
            </a:pPr>
            <a:r>
              <a:rPr sz="2800"/>
              <a:t>Survival of the Fittest</a:t>
            </a:r>
          </a:p>
        </p:txBody>
      </p:sp>
      <p:pic>
        <p:nvPicPr>
          <p:cNvPr id="27" name="125046333_7123c38e73.jpg" descr="125046333_7123c38e73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38600" y="3200400"/>
            <a:ext cx="3886200" cy="2922588"/>
          </a:xfrm>
          <a:prstGeom prst="rect">
            <a:avLst/>
          </a:prstGeom>
          <a:ln w="12700">
            <a:miter lim="400000"/>
          </a:ln>
        </p:spPr>
      </p:pic>
      <p:sp>
        <p:nvSpPr>
          <p:cNvPr id="28" name="Shape 28"/>
          <p:cNvSpPr/>
          <p:nvPr/>
        </p:nvSpPr>
        <p:spPr>
          <a:xfrm>
            <a:off x="3352800" y="6324600"/>
            <a:ext cx="4136862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http://farm1.static.flickr.com/49/125046333_7123c38e73.jpg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/>
            </a:pPr>
            <a:r>
              <a:rPr sz="4400"/>
              <a:t>VINT</a:t>
            </a:r>
          </a:p>
        </p:txBody>
      </p:sp>
      <p:sp>
        <p:nvSpPr>
          <p:cNvPr id="31" name="Shape 31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spcBef>
                <a:spcPts val="800"/>
              </a:spcBef>
              <a:buSzTx/>
              <a:buNone/>
              <a:defRPr sz="1800"/>
            </a:pPr>
            <a:r>
              <a:rPr sz="3600">
                <a:latin typeface="Arial Bold"/>
                <a:ea typeface="Arial Bold"/>
                <a:cs typeface="Arial Bold"/>
                <a:sym typeface="Arial Bold"/>
              </a:rPr>
              <a:t>V</a:t>
            </a:r>
            <a:r>
              <a:rPr sz="3200"/>
              <a:t> = Variation</a:t>
            </a:r>
            <a:endParaRPr sz="3200"/>
          </a:p>
          <a:p>
            <a:pPr lvl="0">
              <a:spcBef>
                <a:spcPts val="800"/>
              </a:spcBef>
              <a:buSzTx/>
              <a:buNone/>
              <a:defRPr sz="1800"/>
            </a:pPr>
            <a:r>
              <a:rPr sz="3600">
                <a:latin typeface="Arial Bold"/>
                <a:ea typeface="Arial Bold"/>
                <a:cs typeface="Arial Bold"/>
                <a:sym typeface="Arial Bold"/>
              </a:rPr>
              <a:t>I </a:t>
            </a:r>
            <a:r>
              <a:rPr sz="3200"/>
              <a:t>= Inheritance</a:t>
            </a:r>
            <a:endParaRPr sz="3200"/>
          </a:p>
          <a:p>
            <a:pPr lvl="0">
              <a:spcBef>
                <a:spcPts val="800"/>
              </a:spcBef>
              <a:buSzTx/>
              <a:buNone/>
              <a:defRPr sz="1800"/>
            </a:pPr>
            <a:r>
              <a:rPr sz="3600">
                <a:latin typeface="Arial Bold"/>
                <a:ea typeface="Arial Bold"/>
                <a:cs typeface="Arial Bold"/>
                <a:sym typeface="Arial Bold"/>
              </a:rPr>
              <a:t>N</a:t>
            </a:r>
            <a:r>
              <a:rPr sz="3200"/>
              <a:t> = Natural Selection</a:t>
            </a:r>
            <a:endParaRPr sz="3200"/>
          </a:p>
          <a:p>
            <a:pPr lvl="0">
              <a:spcBef>
                <a:spcPts val="800"/>
              </a:spcBef>
              <a:buSzTx/>
              <a:buNone/>
              <a:defRPr sz="1800"/>
            </a:pPr>
            <a:r>
              <a:rPr sz="3600">
                <a:latin typeface="Arial Bold"/>
                <a:ea typeface="Arial Bold"/>
                <a:cs typeface="Arial Bold"/>
                <a:sym typeface="Arial Bold"/>
              </a:rPr>
              <a:t>T</a:t>
            </a:r>
            <a:r>
              <a:rPr sz="3200"/>
              <a:t> = TIME</a:t>
            </a:r>
            <a:endParaRPr sz="3200"/>
          </a:p>
          <a:p>
            <a:pPr lvl="0">
              <a:buSzTx/>
              <a:buNone/>
              <a:defRPr sz="1800"/>
            </a:pPr>
            <a:r>
              <a:rPr sz="3200"/>
              <a:t>		-can happen in a few generation</a:t>
            </a:r>
            <a:endParaRPr sz="3200"/>
          </a:p>
          <a:p>
            <a:pPr lvl="0">
              <a:buSzTx/>
              <a:buNone/>
              <a:defRPr sz="1800"/>
            </a:pPr>
            <a:r>
              <a:rPr sz="3200"/>
              <a:t>		-major change (speciation) long periods 		of time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 Bold"/>
            <a:ea typeface="Arial Bold"/>
            <a:cs typeface="Arial Bold"/>
            <a:sym typeface="Arial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 Bold"/>
            <a:ea typeface="Arial Bold"/>
            <a:cs typeface="Arial Bold"/>
            <a:sym typeface="Arial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 Bold"/>
            <a:ea typeface="Arial Bold"/>
            <a:cs typeface="Arial Bold"/>
            <a:sym typeface="Arial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 Bold"/>
            <a:ea typeface="Arial Bold"/>
            <a:cs typeface="Arial Bold"/>
            <a:sym typeface="Arial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