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>
      <a:defRPr sz="2400">
        <a:latin typeface="Arial"/>
        <a:ea typeface="Arial"/>
        <a:cs typeface="Arial"/>
        <a:sym typeface="Arial"/>
      </a:defRPr>
    </a:lvl6pPr>
    <a:lvl7pPr>
      <a:defRPr sz="2400">
        <a:latin typeface="Arial"/>
        <a:ea typeface="Arial"/>
        <a:cs typeface="Arial"/>
        <a:sym typeface="Arial"/>
      </a:defRPr>
    </a:lvl7pPr>
    <a:lvl8pPr>
      <a:defRPr sz="2400">
        <a:latin typeface="Arial"/>
        <a:ea typeface="Arial"/>
        <a:cs typeface="Arial"/>
        <a:sym typeface="Arial"/>
      </a:defRPr>
    </a:lvl8pPr>
    <a:lvl9pPr>
      <a:defRPr sz="2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E0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 idx="4294967295"/>
          </p:nvPr>
        </p:nvSpPr>
        <p:spPr>
          <a:xfrm>
            <a:off x="381000" y="228600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III.  Darwin</a:t>
            </a:r>
            <a:r>
              <a:rPr sz="4400"/>
              <a:t>’</a:t>
            </a:r>
            <a:r>
              <a:rPr sz="4400"/>
              <a:t>s Theory of Natural Selection</a:t>
            </a:r>
          </a:p>
        </p:txBody>
      </p:sp>
      <p:sp>
        <p:nvSpPr>
          <p:cNvPr id="9" name="Shape 9"/>
          <p:cNvSpPr/>
          <p:nvPr>
            <p:ph type="body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</a:pPr>
          </a:p>
        </p:txBody>
      </p:sp>
      <p:sp>
        <p:nvSpPr>
          <p:cNvPr id="10" name="Shape 10"/>
          <p:cNvSpPr/>
          <p:nvPr/>
        </p:nvSpPr>
        <p:spPr>
          <a:xfrm>
            <a:off x="1295400" y="6542087"/>
            <a:ext cx="5530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400"/>
            </a:lvl1pPr>
          </a:lstStyle>
          <a:p>
            <a:pPr lvl="0">
              <a:defRPr sz="1800"/>
            </a:pPr>
            <a:r>
              <a:rPr sz="1400"/>
              <a:t>http://images.google.com/images?hl=en&amp;q=natural+selection&amp;gbv=2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740663">
              <a:defRPr sz="3564"/>
            </a:lvl1pPr>
          </a:lstStyle>
          <a:p>
            <a:pPr lvl="0">
              <a:defRPr sz="1800"/>
            </a:pPr>
            <a:r>
              <a:rPr sz="3564"/>
              <a:t>D. Clearing up Misconceptions about Natural Selection</a:t>
            </a:r>
          </a:p>
        </p:txBody>
      </p:sp>
      <p:sp>
        <p:nvSpPr>
          <p:cNvPr id="43" name="Shape 4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25754" indent="-325754" defTabSz="868680">
              <a:buChar char="•"/>
              <a:defRPr sz="1800"/>
            </a:pPr>
            <a:r>
              <a:rPr sz="3040"/>
              <a:t>Natural Selection does not produce adaptations.</a:t>
            </a:r>
            <a:endParaRPr sz="3040"/>
          </a:p>
          <a:p>
            <a:pPr lvl="1" marL="705802" indent="-271462" defTabSz="868680">
              <a:spcBef>
                <a:spcPts val="600"/>
              </a:spcBef>
              <a:defRPr sz="1800"/>
            </a:pPr>
            <a:r>
              <a:rPr sz="2660"/>
              <a:t>NS can only act on the genes that are present.</a:t>
            </a:r>
            <a:endParaRPr sz="2660"/>
          </a:p>
          <a:p>
            <a:pPr lvl="0" marL="325754" indent="-325754" defTabSz="868680">
              <a:buChar char="•"/>
              <a:defRPr sz="1800"/>
            </a:pPr>
            <a:r>
              <a:rPr sz="3040"/>
              <a:t>NS does not produce perfect organisms.</a:t>
            </a:r>
            <a:endParaRPr sz="3040"/>
          </a:p>
          <a:p>
            <a:pPr lvl="1" marL="705802" indent="-271462" defTabSz="868680">
              <a:spcBef>
                <a:spcPts val="600"/>
              </a:spcBef>
              <a:defRPr sz="1800"/>
            </a:pPr>
            <a:r>
              <a:rPr sz="2660"/>
              <a:t>Constantly evolving to changing environment.</a:t>
            </a:r>
            <a:endParaRPr sz="2660"/>
          </a:p>
          <a:p>
            <a:pPr lvl="1" marL="705802" indent="-271462" defTabSz="868680">
              <a:spcBef>
                <a:spcPts val="600"/>
              </a:spcBef>
              <a:defRPr sz="1800"/>
            </a:pPr>
            <a:r>
              <a:rPr sz="2660"/>
              <a:t>Trade-offs.</a:t>
            </a:r>
            <a:endParaRPr sz="2660"/>
          </a:p>
          <a:p>
            <a:pPr lvl="0" marL="325754" indent="-325754" defTabSz="868680">
              <a:buChar char="•"/>
              <a:defRPr sz="1800"/>
            </a:pPr>
            <a:r>
              <a:rPr sz="3040"/>
              <a:t>NS doesn</a:t>
            </a:r>
            <a:r>
              <a:rPr sz="3040"/>
              <a:t>’</a:t>
            </a:r>
            <a:r>
              <a:rPr sz="3040"/>
              <a:t>t give organisms what they “need”</a:t>
            </a:r>
            <a:r>
              <a:rPr sz="3040"/>
              <a:t>.</a:t>
            </a:r>
            <a:endParaRPr sz="3040"/>
          </a:p>
          <a:p>
            <a:pPr lvl="0" marL="325754" indent="-325754" defTabSz="868680">
              <a:buChar char="•"/>
              <a:defRPr sz="1800"/>
            </a:pPr>
            <a:r>
              <a:rPr sz="3040"/>
              <a:t>NS is </a:t>
            </a:r>
            <a:r>
              <a:rPr b="1" sz="3040">
                <a:solidFill>
                  <a:srgbClr val="FF40FF"/>
                </a:solidFill>
              </a:rPr>
              <a:t>NOT RANDOM</a:t>
            </a:r>
            <a:r>
              <a:rPr sz="3040"/>
              <a:t>.</a:t>
            </a:r>
            <a:endParaRPr sz="3040"/>
          </a:p>
          <a:p>
            <a:pPr lvl="1" marL="705802" indent="-271462" defTabSz="868680">
              <a:spcBef>
                <a:spcPts val="600"/>
              </a:spcBef>
              <a:defRPr sz="1800"/>
            </a:pPr>
            <a:r>
              <a:rPr sz="2660"/>
              <a:t>Favors certain genes (doesn’t “choose” them)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 idx="4294967295"/>
          </p:nvPr>
        </p:nvSpPr>
        <p:spPr>
          <a:xfrm>
            <a:off x="381000" y="4572000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Evolution doesn</a:t>
            </a:r>
            <a:r>
              <a:rPr sz="4400"/>
              <a:t>’</a:t>
            </a:r>
            <a:r>
              <a:rPr sz="4400"/>
              <a:t>t work this way</a:t>
            </a:r>
          </a:p>
        </p:txBody>
      </p:sp>
      <p:pic>
        <p:nvPicPr>
          <p:cNvPr id="46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7922" y="0"/>
            <a:ext cx="4721169" cy="434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idx="4294967295"/>
          </p:nvPr>
        </p:nvSpPr>
        <p:spPr>
          <a:xfrm>
            <a:off x="457200" y="304800"/>
            <a:ext cx="8229600" cy="5821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A.  </a:t>
            </a:r>
            <a:r>
              <a:rPr sz="3200" u="sng"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rPr>
              <a:t>Natural Selection</a:t>
            </a:r>
            <a:r>
              <a:rPr sz="3200"/>
              <a:t>: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1.  The process by which individuals 	w/ inherited characteristics that are 		well-suited to the environment leave 	more offspring on average than other 	individuals.</a:t>
            </a:r>
          </a:p>
        </p:txBody>
      </p:sp>
      <p:pic>
        <p:nvPicPr>
          <p:cNvPr id="13" name="misconceptions_beavers.png" descr="misconceptions_beaver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1400" y="2971800"/>
            <a:ext cx="4953000" cy="3324225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/>
        </p:nvSpPr>
        <p:spPr>
          <a:xfrm>
            <a:off x="2057400" y="6400800"/>
            <a:ext cx="6781798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400"/>
            </a:lvl1pPr>
          </a:lstStyle>
          <a:p>
            <a:pPr lvl="0">
              <a:defRPr sz="1800"/>
            </a:pPr>
            <a:r>
              <a:rPr sz="1400"/>
              <a:t>http://evolution.berkeley.edu/evosite/misconceps/images/misconceptions_beavers.gif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body" idx="4294967295"/>
          </p:nvPr>
        </p:nvSpPr>
        <p:spPr>
          <a:xfrm>
            <a:off x="177800" y="262929"/>
            <a:ext cx="8229600" cy="6155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14350" indent="-514350">
              <a:buAutoNum type="arabicPeriod" startAt="2"/>
              <a:defRPr sz="1800"/>
            </a:pPr>
            <a:r>
              <a:rPr sz="3200"/>
              <a:t>Natural Selection</a:t>
            </a:r>
            <a:r>
              <a:rPr i="1" sz="3200"/>
              <a:t> </a:t>
            </a:r>
            <a:r>
              <a:rPr b="1" sz="3200">
                <a:solidFill>
                  <a:srgbClr val="FF40FF"/>
                </a:solidFill>
              </a:rPr>
              <a:t>favors</a:t>
            </a:r>
            <a:r>
              <a:rPr sz="3200"/>
              <a:t> traits that </a:t>
            </a:r>
            <a:r>
              <a:rPr b="1" sz="3200">
                <a:solidFill>
                  <a:srgbClr val="FF40FF"/>
                </a:solidFill>
              </a:rPr>
              <a:t>benefit</a:t>
            </a:r>
            <a:r>
              <a:rPr b="1" sz="3200"/>
              <a:t> </a:t>
            </a:r>
            <a:r>
              <a:rPr sz="3200"/>
              <a:t>the organisms in a particular environment (NOT RANDOM). </a:t>
            </a:r>
            <a:endParaRPr sz="3200"/>
          </a:p>
          <a:p>
            <a:pPr lvl="1" marL="914400" indent="-514350">
              <a:spcBef>
                <a:spcPts val="600"/>
              </a:spcBef>
              <a:buAutoNum type="alphaLcPeriod" startAt="1"/>
              <a:defRPr sz="1800"/>
            </a:pPr>
            <a:r>
              <a:rPr sz="3000"/>
              <a:t>These individuals are more likely to survive.</a:t>
            </a:r>
            <a:endParaRPr sz="3000"/>
          </a:p>
          <a:p>
            <a:pPr lvl="1" marL="914400" indent="-514350">
              <a:spcBef>
                <a:spcPts val="600"/>
              </a:spcBef>
              <a:buAutoNum type="alphaLcPeriod" startAt="1"/>
              <a:defRPr sz="1800"/>
            </a:pPr>
            <a:r>
              <a:rPr sz="3000"/>
              <a:t>Live longer = Reproduce more.</a:t>
            </a:r>
            <a:endParaRPr sz="3000"/>
          </a:p>
          <a:p>
            <a:pPr lvl="1" marL="914400" indent="-514350">
              <a:spcBef>
                <a:spcPts val="600"/>
              </a:spcBef>
              <a:buAutoNum type="alphaLcPeriod" startAt="1"/>
              <a:defRPr sz="1800"/>
            </a:pPr>
            <a:r>
              <a:rPr sz="3000"/>
              <a:t>Some alleles become more common and the allele frequency changes.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/>
          </a:p>
        </p:txBody>
      </p:sp>
      <p:sp>
        <p:nvSpPr>
          <p:cNvPr id="19" name="Shape 19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</a:pPr>
          </a:p>
        </p:txBody>
      </p:sp>
      <p:pic>
        <p:nvPicPr>
          <p:cNvPr id="20" name="nat-sel.jpg" descr="nat-sel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1752600"/>
            <a:ext cx="4191000" cy="3603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pesticResist.png" descr="pesticResis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0" y="1600200"/>
            <a:ext cx="4572000" cy="4048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body" idx="4294967295"/>
          </p:nvPr>
        </p:nvSpPr>
        <p:spPr>
          <a:xfrm>
            <a:off x="457200" y="152400"/>
            <a:ext cx="8686800" cy="5973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3. In order for Natural Selection to occur, there must be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3200" u="sng">
                <a:latin typeface="Arial Bold"/>
                <a:ea typeface="Arial Bold"/>
                <a:cs typeface="Arial Bold"/>
                <a:sym typeface="Arial Bold"/>
              </a:rPr>
              <a:t>Genetic Variation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.</a:t>
            </a:r>
            <a:endParaRPr sz="3200" u="sng">
              <a:solidFill>
                <a:srgbClr val="33339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SzTx/>
              <a:buNone/>
              <a:defRPr sz="1800"/>
            </a:pPr>
            <a:r>
              <a:rPr sz="3200"/>
              <a:t>			a.  The difference among members 		of the same species.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	b.  Causes are </a:t>
            </a:r>
            <a:r>
              <a:rPr b="1" sz="3200">
                <a:solidFill>
                  <a:srgbClr val="FF40FF"/>
                </a:solidFill>
              </a:rPr>
              <a:t>mutations</a:t>
            </a:r>
            <a:r>
              <a:rPr sz="3200"/>
              <a:t> and 			</a:t>
            </a:r>
            <a:r>
              <a:rPr b="1" sz="3200">
                <a:solidFill>
                  <a:srgbClr val="FF40FF"/>
                </a:solidFill>
              </a:rPr>
              <a:t>sexual recombination (crossing 			over).</a:t>
            </a:r>
            <a:endParaRPr sz="3200">
              <a:solidFill>
                <a:srgbClr val="FF0066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SzTx/>
              <a:buNone/>
              <a:defRPr sz="1800"/>
            </a:pPr>
            <a:r>
              <a:rPr sz="3200"/>
              <a:t>		</a:t>
            </a:r>
          </a:p>
        </p:txBody>
      </p:sp>
      <p:pic>
        <p:nvPicPr>
          <p:cNvPr id="24" name="natura3.png" descr="natura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7030" y="3682330"/>
            <a:ext cx="3227140" cy="3227140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/>
          <p:nvPr/>
        </p:nvSpPr>
        <p:spPr>
          <a:xfrm>
            <a:off x="1676400" y="6491287"/>
            <a:ext cx="700399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http://www.detectingdesign.com/images/NaturalSelection/natura3.gif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4294967295"/>
          </p:nvPr>
        </p:nvSpPr>
        <p:spPr>
          <a:xfrm>
            <a:off x="0" y="2286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4. 	Could lead two isolated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populations of same 			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    	species to become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     	separate as adapt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to different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environments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</a:t>
            </a:r>
            <a:r>
              <a:rPr b="1" sz="2816"/>
              <a:t>(Speciation).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Example: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Darwin’s Finches. </a:t>
            </a:r>
          </a:p>
        </p:txBody>
      </p:sp>
      <p:pic>
        <p:nvPicPr>
          <p:cNvPr id="28" name="FinchTypes.jpg" descr="FinchType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34544" y="1439643"/>
            <a:ext cx="4309456" cy="5113557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/>
          <p:nvPr/>
        </p:nvSpPr>
        <p:spPr>
          <a:xfrm>
            <a:off x="533400" y="6583362"/>
            <a:ext cx="466468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/>
            </a:lvl1pPr>
          </a:lstStyle>
          <a:p>
            <a:pPr lvl="0">
              <a:defRPr sz="1800"/>
            </a:pPr>
            <a:r>
              <a:rPr sz="1200"/>
              <a:t>http://biology.unm.edu/ccouncil/Biology_112/Images/FinchTypes.jpg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32" name="Shape 3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795527">
              <a:defRPr sz="1800"/>
            </a:pPr>
            <a:r>
              <a:rPr b="1" sz="3828"/>
              <a:t>B. </a:t>
            </a:r>
            <a:r>
              <a:rPr b="1" sz="3480" u="sng">
                <a:solidFill>
                  <a:srgbClr val="333399"/>
                </a:solidFill>
              </a:rPr>
              <a:t>Four Principles of Natural Selection</a:t>
            </a:r>
          </a:p>
        </p:txBody>
      </p:sp>
      <p:sp>
        <p:nvSpPr>
          <p:cNvPr id="33" name="Shape 3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/>
            </a:pPr>
            <a:r>
              <a:rPr sz="3200"/>
              <a:t>1. Variation: </a:t>
            </a:r>
            <a:r>
              <a:rPr sz="3100"/>
              <a:t>__________________________ ____________________________________</a:t>
            </a:r>
            <a:endParaRPr sz="3200"/>
          </a:p>
          <a:p>
            <a:pPr lvl="0" marL="0" indent="0">
              <a:buSzTx/>
              <a:buNone/>
              <a:defRPr sz="1800"/>
            </a:pPr>
            <a:r>
              <a:rPr sz="3200"/>
              <a:t>2. Heritability: ________________________ ____________________________________</a:t>
            </a:r>
            <a:endParaRPr sz="3200"/>
          </a:p>
          <a:p>
            <a:pPr lvl="0" marL="0" indent="0">
              <a:buSzTx/>
              <a:buNone/>
              <a:defRPr sz="1800"/>
            </a:pPr>
            <a:r>
              <a:rPr sz="3200"/>
              <a:t>3. Overproduction: ____________________ ____________________________________</a:t>
            </a:r>
            <a:endParaRPr sz="3200"/>
          </a:p>
          <a:p>
            <a:pPr lvl="0" marL="0" indent="0">
              <a:buSzTx/>
              <a:buNone/>
              <a:defRPr sz="1800"/>
            </a:pPr>
            <a:r>
              <a:rPr sz="3200"/>
              <a:t>4. Reproductive Advantage: _____________ ____________________________________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body" idx="4294967295"/>
          </p:nvPr>
        </p:nvSpPr>
        <p:spPr>
          <a:xfrm>
            <a:off x="381000" y="1524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/>
            </a:pPr>
            <a:r>
              <a:rPr sz="3200"/>
              <a:t>C. </a:t>
            </a:r>
            <a:r>
              <a:rPr sz="3200" u="sng"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rPr>
              <a:t>Artificial Selection</a:t>
            </a:r>
            <a:r>
              <a:rPr sz="3200"/>
              <a:t>:</a:t>
            </a:r>
            <a:endParaRPr sz="32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Selective breeding of domesticated plants/animals to produce offspring with desired genetic traits.</a:t>
            </a:r>
            <a:endParaRPr sz="28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Great deal of changes in relatively short period of time.</a:t>
            </a:r>
            <a:endParaRPr sz="28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Favors traits that humans choose.</a:t>
            </a:r>
          </a:p>
        </p:txBody>
      </p:sp>
      <p:pic>
        <p:nvPicPr>
          <p:cNvPr id="36" name="corn2.jpg" descr="corn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505200"/>
            <a:ext cx="3943350" cy="3151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horeses.jpg" descr="horese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38792" y="3432485"/>
            <a:ext cx="4238508" cy="32966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1905000" y="6172200"/>
            <a:ext cx="600811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http://www.world-agriculture.com/images/water_buffalo.jpg</a:t>
            </a:r>
          </a:p>
        </p:txBody>
      </p:sp>
      <p:pic>
        <p:nvPicPr>
          <p:cNvPr id="40" name="bidogtree.png" descr="bidogtree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1556" y="1702309"/>
            <a:ext cx="4752502" cy="43921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