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" name="Shape 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lvl="0"/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I.  Prokaryotes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AutoNum type="alphaUcPeriod" startAt="1"/>
              <a:defRPr sz="1800"/>
            </a:pPr>
            <a:r>
              <a:rPr sz="3200"/>
              <a:t>Cells w/o a membrane bound nucleus</a:t>
            </a:r>
            <a:endParaRPr sz="3200"/>
          </a:p>
          <a:p>
            <a:pPr lvl="0" marL="609600" indent="-609600">
              <a:buAutoNum type="alphaUcPeriod" startAt="1"/>
              <a:defRPr sz="1800"/>
            </a:pPr>
            <a:r>
              <a:rPr sz="3200"/>
              <a:t>Genetic material – one DNA loop</a:t>
            </a:r>
            <a:endParaRPr sz="3200"/>
          </a:p>
          <a:p>
            <a:pPr lvl="0" marL="609600" indent="-609600">
              <a:buAutoNum type="alphaUcPeriod" startAt="1"/>
              <a:defRPr sz="1800"/>
            </a:pPr>
            <a:r>
              <a:rPr i="1" sz="3200"/>
              <a:t>Plasmid</a:t>
            </a:r>
            <a:r>
              <a:rPr sz="3200"/>
              <a:t>- additional circular DNA (genetic engineering)</a:t>
            </a:r>
            <a:endParaRPr sz="3200"/>
          </a:p>
          <a:p>
            <a:pPr lvl="0" marL="609600" indent="-609600">
              <a:buAutoNum type="alphaUcPeriod" startAt="1"/>
              <a:defRPr sz="1800"/>
            </a:pPr>
            <a:r>
              <a:rPr sz="3200"/>
              <a:t>Cell wall</a:t>
            </a:r>
            <a:endParaRPr sz="3200"/>
          </a:p>
          <a:p>
            <a:pPr lvl="0" marL="609600" indent="-609600">
              <a:buAutoNum type="alphaUcPeriod" startAt="1"/>
              <a:defRPr sz="1800"/>
            </a:pPr>
            <a:r>
              <a:rPr sz="3200"/>
              <a:t>Mostly single cell</a:t>
            </a:r>
          </a:p>
        </p:txBody>
      </p:sp>
      <p:pic>
        <p:nvPicPr>
          <p:cNvPr id="14" name="bacteria_cel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43600" y="3352800"/>
            <a:ext cx="2489200" cy="320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/>
          <p:nvPr/>
        </p:nvSpPr>
        <p:spPr>
          <a:xfrm>
            <a:off x="4419600" y="6477000"/>
            <a:ext cx="4428776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pPr lvl="0">
              <a:defRPr sz="1800"/>
            </a:pPr>
            <a:r>
              <a:rPr sz="1000"/>
              <a:t>http://www.ict-science-to-society.org/Pathogenomics/images/bacteria_cell.jpg</a:t>
            </a:r>
          </a:p>
        </p:txBody>
      </p:sp>
      <p:pic>
        <p:nvPicPr>
          <p:cNvPr id="16" name="agrobacteria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800" y="4953000"/>
            <a:ext cx="3810000" cy="1604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</a:pPr>
          </a:p>
        </p:txBody>
      </p:sp>
      <p:pic>
        <p:nvPicPr>
          <p:cNvPr id="60" name="cellsfigur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0"/>
            <a:ext cx="7924800" cy="5156200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2590800" y="6169025"/>
            <a:ext cx="389055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200"/>
              <a:t>http://micro.magnet.fsu.edu/cells/images/cellsfigure1.jpg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Clr>
                <a:srgbClr val="FF0066"/>
              </a:buClr>
              <a:buChar char="•"/>
              <a:defRPr>
                <a:solidFill>
                  <a:srgbClr val="FF0066"/>
                </a:solidFill>
              </a:defRPr>
            </a:pPr>
          </a:p>
        </p:txBody>
      </p:sp>
      <p:pic>
        <p:nvPicPr>
          <p:cNvPr id="65" name="attachme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0"/>
            <a:ext cx="7239000" cy="4624388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/>
        </p:nvSpPr>
        <p:spPr>
          <a:xfrm>
            <a:off x="2438400" y="152400"/>
            <a:ext cx="12192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sz="1400" u="sng">
                <a:solidFill>
                  <a:srgbClr val="FF0066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1400" u="sng">
                <a:solidFill>
                  <a:srgbClr val="FF0066"/>
                </a:solidFill>
              </a:rPr>
              <a:t>Attachment</a:t>
            </a:r>
          </a:p>
        </p:txBody>
      </p:sp>
      <p:sp>
        <p:nvSpPr>
          <p:cNvPr id="67" name="Shape 67"/>
          <p:cNvSpPr/>
          <p:nvPr/>
        </p:nvSpPr>
        <p:spPr>
          <a:xfrm>
            <a:off x="6400800" y="838200"/>
            <a:ext cx="12954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sz="1400" u="sng">
                <a:solidFill>
                  <a:srgbClr val="FF0066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1400" u="sng">
                <a:solidFill>
                  <a:srgbClr val="FF0066"/>
                </a:solidFill>
              </a:rPr>
              <a:t>Entry</a:t>
            </a:r>
          </a:p>
        </p:txBody>
      </p:sp>
      <p:sp>
        <p:nvSpPr>
          <p:cNvPr id="68" name="Shape 68"/>
          <p:cNvSpPr/>
          <p:nvPr/>
        </p:nvSpPr>
        <p:spPr>
          <a:xfrm>
            <a:off x="5791200" y="3429000"/>
            <a:ext cx="18288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700"/>
              </a:spcBef>
              <a:defRPr sz="1200" u="sng">
                <a:solidFill>
                  <a:srgbClr val="FF0066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1200" u="sng">
                <a:solidFill>
                  <a:srgbClr val="FF0066"/>
                </a:solidFill>
              </a:rPr>
              <a:t>Replication/Assembly</a:t>
            </a:r>
          </a:p>
        </p:txBody>
      </p:sp>
      <p:sp>
        <p:nvSpPr>
          <p:cNvPr id="69" name="Shape 69"/>
          <p:cNvSpPr/>
          <p:nvPr/>
        </p:nvSpPr>
        <p:spPr>
          <a:xfrm>
            <a:off x="1066800" y="2971800"/>
            <a:ext cx="13716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700"/>
              </a:spcBef>
              <a:defRPr sz="1200" u="sng">
                <a:solidFill>
                  <a:srgbClr val="FF0066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1200" u="sng">
                <a:solidFill>
                  <a:srgbClr val="FF0066"/>
                </a:solidFill>
              </a:rPr>
              <a:t>Release/Lysis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II.  </a:t>
            </a:r>
            <a:r>
              <a:rPr sz="4400">
                <a:latin typeface="Arial Bold"/>
                <a:ea typeface="Arial Bold"/>
                <a:cs typeface="Arial Bold"/>
                <a:sym typeface="Arial Bold"/>
              </a:rPr>
              <a:t>Bacteria</a:t>
            </a:r>
            <a:r>
              <a:rPr sz="4400"/>
              <a:t>	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AutoNum type="alphaUcPeriod" startAt="1"/>
              <a:defRPr sz="1800"/>
            </a:pPr>
            <a:r>
              <a:rPr sz="3200"/>
              <a:t>Three Common Shapes</a:t>
            </a:r>
            <a:endParaRPr sz="32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Cocci </a:t>
            </a:r>
            <a:r>
              <a:rPr sz="2800"/>
              <a:t>(coccus):  Spherical</a:t>
            </a:r>
            <a:endParaRPr sz="28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endParaRPr sz="2800"/>
          </a:p>
          <a:p>
            <a:pPr lvl="1" marL="990600" indent="-533400">
              <a:spcBef>
                <a:spcPts val="600"/>
              </a:spcBef>
              <a:buAutoNum type="arabicPeriod" startAt="2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Bacilli</a:t>
            </a:r>
            <a:r>
              <a:rPr sz="2800"/>
              <a:t> (bacillus):  Rod Shaped</a:t>
            </a:r>
            <a:endParaRPr sz="2800"/>
          </a:p>
          <a:p>
            <a:pPr lvl="1" marL="990600" indent="-533400">
              <a:spcBef>
                <a:spcPts val="600"/>
              </a:spcBef>
              <a:buAutoNum type="arabicPeriod" startAt="2"/>
              <a:defRPr sz="1800"/>
            </a:pPr>
            <a:endParaRPr sz="2800"/>
          </a:p>
          <a:p>
            <a:pPr lvl="1" marL="990600" indent="-533400">
              <a:spcBef>
                <a:spcPts val="600"/>
              </a:spcBef>
              <a:buAutoNum type="arabicPeriod" startAt="3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Spirilla </a:t>
            </a:r>
            <a:r>
              <a:rPr sz="2800"/>
              <a:t>(spirillum):  Corkscrew</a:t>
            </a:r>
          </a:p>
        </p:txBody>
      </p:sp>
      <p:pic>
        <p:nvPicPr>
          <p:cNvPr id="20" name="staff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0" y="1066800"/>
            <a:ext cx="1676400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Lactobacillusbrevis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29400" y="2895600"/>
            <a:ext cx="2133600" cy="160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spiril2.jpg" descr="spirillum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96000" y="4800600"/>
            <a:ext cx="2362200" cy="177165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/>
          <p:nvPr/>
        </p:nvSpPr>
        <p:spPr>
          <a:xfrm>
            <a:off x="304799" y="6491287"/>
            <a:ext cx="607972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http://</a:t>
            </a:r>
            <a:r>
              <a:rPr sz="900"/>
              <a:t>images.google.com/images?um=1&amp;hl=en&amp;sa=X&amp;oi=spell&amp;resnum=0&amp;ct=result&amp;cd=1&amp;q=spirillum&amp;spell=1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457200" y="304800"/>
            <a:ext cx="8229600" cy="58213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	B. 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Colony Types</a:t>
            </a:r>
            <a:r>
              <a:rPr sz="3200"/>
              <a:t> (groupings)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1. 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diplo</a:t>
            </a:r>
            <a:r>
              <a:rPr sz="3200"/>
              <a:t>:  two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	a.  diplococcus</a:t>
            </a:r>
            <a:endParaRPr sz="3200"/>
          </a:p>
          <a:p>
            <a:pPr lvl="0">
              <a:buSzTx/>
              <a:buNone/>
              <a:defRPr sz="1800"/>
            </a:pP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2. 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staphylo</a:t>
            </a:r>
            <a:r>
              <a:rPr sz="3200"/>
              <a:t>: groups/masses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	b.   Staphylococcus</a:t>
            </a:r>
            <a:endParaRPr sz="3200"/>
          </a:p>
          <a:p>
            <a:pPr lvl="0">
              <a:buSzTx/>
              <a:buNone/>
              <a:defRPr sz="1800"/>
            </a:pP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3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.  strepto</a:t>
            </a:r>
            <a:r>
              <a:rPr sz="3200"/>
              <a:t>:  linear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	c.  streptobacillus</a:t>
            </a:r>
          </a:p>
        </p:txBody>
      </p:sp>
      <p:pic>
        <p:nvPicPr>
          <p:cNvPr id="26" name="anthrax-bacteria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7400" y="4724400"/>
            <a:ext cx="2663825" cy="19573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bacteria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86400" y="990600"/>
            <a:ext cx="2857500" cy="1371600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hape 28"/>
          <p:cNvSpPr/>
          <p:nvPr/>
        </p:nvSpPr>
        <p:spPr>
          <a:xfrm>
            <a:off x="228599" y="6248400"/>
            <a:ext cx="5625305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4" marL="1828800" indent="0">
              <a:spcBef>
                <a:spcPts val="200"/>
              </a:spcBef>
              <a:buSzPct val="100000"/>
              <a:buChar char="–"/>
            </a:pPr>
            <a:r>
              <a:rPr sz="1000"/>
              <a:t>http://images.google.com/images?um=1&amp;hl=en&amp;q=diplo+coccus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4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533400" y="6019800"/>
            <a:ext cx="8229600" cy="838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3" marL="1508760" indent="-137160">
              <a:spcBef>
                <a:spcPts val="200"/>
              </a:spcBef>
              <a:defRPr sz="1800"/>
            </a:pPr>
            <a:r>
              <a:rPr sz="1200"/>
              <a:t>http://images.google.com/images?um=1&amp;hl=en&amp;q=diplo+coccus</a:t>
            </a:r>
          </a:p>
        </p:txBody>
      </p:sp>
      <p:pic>
        <p:nvPicPr>
          <p:cNvPr id="32" name="300px-Arrangement_of_cocci_bacteria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0" y="152400"/>
            <a:ext cx="5943600" cy="414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1"/>
          </p:nvPr>
        </p:nvSpPr>
        <p:spPr>
          <a:xfrm>
            <a:off x="457200" y="152400"/>
            <a:ext cx="8229600" cy="58213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	C.  Reproduction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1. 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Binary Fission</a:t>
            </a:r>
            <a:r>
              <a:rPr sz="3200"/>
              <a:t> – divides into two</a:t>
            </a:r>
          </a:p>
        </p:txBody>
      </p:sp>
      <p:pic>
        <p:nvPicPr>
          <p:cNvPr id="35" name="binfissio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1295400"/>
            <a:ext cx="4338638" cy="5357813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/>
        </p:nvSpPr>
        <p:spPr>
          <a:xfrm>
            <a:off x="5029200" y="6477000"/>
            <a:ext cx="3944402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pPr lvl="0">
              <a:defRPr sz="1800"/>
            </a:pPr>
            <a:r>
              <a:rPr sz="1000"/>
              <a:t>http://www.uic.edu/classes/bios/bios100/lecturesf04am/binfission.jpg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xfrm>
            <a:off x="457200" y="304800"/>
            <a:ext cx="8229600" cy="58213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	D.  Nutrition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1.  Most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heterotrophs</a:t>
            </a:r>
            <a:r>
              <a:rPr sz="3200"/>
              <a:t> – depend on 	other organisms for food</a:t>
            </a:r>
            <a:endParaRPr sz="3200"/>
          </a:p>
          <a:p>
            <a:pPr lvl="0">
              <a:buSzTx/>
              <a:buNone/>
              <a:defRPr sz="1800"/>
            </a:pP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2. 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saprophytes</a:t>
            </a:r>
            <a:r>
              <a:rPr sz="3200"/>
              <a:t>:  decomposers (feed 	on dead organic mat’l)</a:t>
            </a:r>
            <a:endParaRPr sz="3200"/>
          </a:p>
          <a:p>
            <a:pPr lvl="0">
              <a:buSzTx/>
              <a:buNone/>
              <a:defRPr sz="1800"/>
            </a:pP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3. 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parasites</a:t>
            </a:r>
            <a:r>
              <a:rPr sz="3200"/>
              <a:t>:  disease causing</a:t>
            </a:r>
          </a:p>
        </p:txBody>
      </p:sp>
      <p:pic>
        <p:nvPicPr>
          <p:cNvPr id="39" name="saprophyte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00800" y="4953000"/>
            <a:ext cx="2209800" cy="1657350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/>
          <p:nvPr/>
        </p:nvSpPr>
        <p:spPr>
          <a:xfrm>
            <a:off x="1524000" y="6400800"/>
            <a:ext cx="3739702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pPr lvl="0">
              <a:defRPr sz="1800"/>
            </a:pPr>
            <a:r>
              <a:rPr sz="1000"/>
              <a:t>http://www.wellhall.org.uk/resources/183/571/63/saprophyte.JPG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1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6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0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5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body" idx="1"/>
          </p:nvPr>
        </p:nvSpPr>
        <p:spPr>
          <a:xfrm>
            <a:off x="457200" y="228600"/>
            <a:ext cx="8229600" cy="5897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	E. 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Antibiotics</a:t>
            </a:r>
            <a:r>
              <a:rPr sz="3200"/>
              <a:t>:  chemical capable of 	inhibiting the growth of some bacteria</a:t>
            </a:r>
            <a:endParaRPr sz="3200"/>
          </a:p>
          <a:p>
            <a:pPr lvl="0">
              <a:buSzTx/>
              <a:buNone/>
              <a:defRPr sz="1800"/>
            </a:pP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1.  Penicillin, tetracycline, streptomycin</a:t>
            </a:r>
          </a:p>
        </p:txBody>
      </p:sp>
      <p:pic>
        <p:nvPicPr>
          <p:cNvPr id="43" name="antibiotic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895600"/>
            <a:ext cx="4371975" cy="31797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image?id=78510&amp;rendTypeId=4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38800" y="3048000"/>
            <a:ext cx="3143250" cy="302260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2209799" y="6400800"/>
            <a:ext cx="6009269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200"/>
              <a:t>http://images.google.com/images?gbv=2&amp;hl=en&amp;q=antibiotic&amp;start=18&amp;sa=N&amp;ndsp=18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III.  Virus	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AutoNum type="alphaUcPeriod" startAt="1"/>
              <a:defRPr sz="1800"/>
            </a:pPr>
            <a:r>
              <a:rPr sz="3200"/>
              <a:t>Non-living particle (no respiration, growth, etc)</a:t>
            </a:r>
            <a:endParaRPr sz="3200"/>
          </a:p>
          <a:p>
            <a:pPr lvl="0" marL="609600" indent="-609600">
              <a:buAutoNum type="alphaUcPeriod" startAt="1"/>
              <a:defRPr sz="1800"/>
            </a:pPr>
            <a:r>
              <a:rPr sz="3200"/>
              <a:t>Reproduce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only</a:t>
            </a:r>
            <a:r>
              <a:rPr sz="3200"/>
              <a:t> in a host cell</a:t>
            </a:r>
            <a:endParaRPr sz="3200"/>
          </a:p>
          <a:p>
            <a:pPr lvl="0" marL="609600" indent="-609600">
              <a:buAutoNum type="alphaUcPeriod" startAt="1"/>
              <a:defRPr sz="1800"/>
            </a:pPr>
            <a:r>
              <a:rPr sz="3200"/>
              <a:t>Structure:</a:t>
            </a:r>
            <a:endParaRPr sz="32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Inner core of </a:t>
            </a: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nucleic acid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Protein coat</a:t>
            </a:r>
            <a:r>
              <a:rPr sz="2800"/>
              <a:t> (many different shapes)</a:t>
            </a:r>
          </a:p>
        </p:txBody>
      </p:sp>
      <p:pic>
        <p:nvPicPr>
          <p:cNvPr id="49" name="bacteriophage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2800" y="4800600"/>
            <a:ext cx="1787525" cy="1876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influenzafigure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43600" y="0"/>
            <a:ext cx="2819400" cy="1671638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this%20one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3400" y="5105400"/>
            <a:ext cx="2533650" cy="1477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5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9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4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8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</a:pPr>
          </a:p>
        </p:txBody>
      </p:sp>
      <p:pic>
        <p:nvPicPr>
          <p:cNvPr id="55" name="13-01_virussizes_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0" y="0"/>
            <a:ext cx="6905625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2133599" y="6400800"/>
            <a:ext cx="6288024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200"/>
              <a:t>http://images.google.com/images?hl=en&amp;q=virus%20sizes&amp;um=1&amp;ie=UTF-8&amp;sa=N&amp;tab=wi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