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5143500"/>
  <p:notesSz cx="6858000" cy="9144000"/>
  <p:defaultTextStyle>
    <a:lvl1pPr>
      <a:defRPr sz="1400">
        <a:latin typeface="Arial"/>
        <a:ea typeface="Arial"/>
        <a:cs typeface="Arial"/>
        <a:sym typeface="Arial"/>
      </a:defRPr>
    </a:lvl1pPr>
    <a:lvl2pPr>
      <a:defRPr sz="1400">
        <a:latin typeface="Arial"/>
        <a:ea typeface="Arial"/>
        <a:cs typeface="Arial"/>
        <a:sym typeface="Arial"/>
      </a:defRPr>
    </a:lvl2pPr>
    <a:lvl3pPr>
      <a:defRPr sz="1400">
        <a:latin typeface="Arial"/>
        <a:ea typeface="Arial"/>
        <a:cs typeface="Arial"/>
        <a:sym typeface="Arial"/>
      </a:defRPr>
    </a:lvl3pPr>
    <a:lvl4pPr>
      <a:defRPr sz="1400">
        <a:latin typeface="Arial"/>
        <a:ea typeface="Arial"/>
        <a:cs typeface="Arial"/>
        <a:sym typeface="Arial"/>
      </a:defRPr>
    </a:lvl4pPr>
    <a:lvl5pPr>
      <a:defRPr sz="1400">
        <a:latin typeface="Arial"/>
        <a:ea typeface="Arial"/>
        <a:cs typeface="Arial"/>
        <a:sym typeface="Arial"/>
      </a:defRPr>
    </a:lvl5pPr>
    <a:lvl6pPr>
      <a:defRPr sz="1400">
        <a:latin typeface="Arial"/>
        <a:ea typeface="Arial"/>
        <a:cs typeface="Arial"/>
        <a:sym typeface="Arial"/>
      </a:defRPr>
    </a:lvl6pPr>
    <a:lvl7pPr>
      <a:defRPr sz="1400">
        <a:latin typeface="Arial"/>
        <a:ea typeface="Arial"/>
        <a:cs typeface="Arial"/>
        <a:sym typeface="Arial"/>
      </a:defRPr>
    </a:lvl7pPr>
    <a:lvl8pPr>
      <a:defRPr sz="1400">
        <a:latin typeface="Arial"/>
        <a:ea typeface="Arial"/>
        <a:cs typeface="Arial"/>
        <a:sym typeface="Arial"/>
      </a:defRPr>
    </a:lvl8pPr>
    <a:lvl9pPr>
      <a:defRPr sz="1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CCCF"/>
          </a:solidFill>
        </a:fill>
      </a:tcStyle>
    </a:wholeTbl>
    <a:band2H>
      <a:tcTxStyle b="def" i="def"/>
      <a:tcStyle>
        <a:tcBdr/>
        <a:fill>
          <a:solidFill>
            <a:srgbClr val="E9E7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92D5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92D5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92D5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CED1"/>
          </a:solidFill>
        </a:fill>
      </a:tcStyle>
    </a:wholeTbl>
    <a:band2H>
      <a:tcTxStyle b="def" i="def"/>
      <a:tcStyle>
        <a:tcBdr/>
        <a:fill>
          <a:solidFill>
            <a:srgbClr val="E8E8E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5485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5485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5485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CBCB"/>
          </a:solidFill>
        </a:fill>
      </a:tcStyle>
    </a:wholeTbl>
    <a:band2H>
      <a:tcTxStyle b="def" i="def"/>
      <a:tcStyle>
        <a:tcBdr/>
        <a:fill>
          <a:solidFill>
            <a:srgbClr val="E8E7E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C1A2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C1A2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C1A23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92D5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92D5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2984999"/>
            <a:ext cx="9144000" cy="21585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3" cy="590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" y="21600"/>
                </a:moveTo>
                <a:lnTo>
                  <a:pt x="21600" y="21600"/>
                </a:lnTo>
                <a:lnTo>
                  <a:pt x="0" y="0"/>
                </a:lnTo>
                <a:cubicBezTo>
                  <a:pt x="2" y="7200"/>
                  <a:pt x="4" y="14400"/>
                  <a:pt x="6" y="2160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1" name="Shape 11"/>
          <p:cNvSpPr/>
          <p:nvPr/>
        </p:nvSpPr>
        <p:spPr>
          <a:xfrm flipH="1" rot="10800000">
            <a:off x="0" y="2983957"/>
            <a:ext cx="4617373" cy="571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" y="21600"/>
                </a:moveTo>
                <a:lnTo>
                  <a:pt x="21600" y="21600"/>
                </a:lnTo>
                <a:lnTo>
                  <a:pt x="0" y="0"/>
                </a:lnTo>
                <a:cubicBezTo>
                  <a:pt x="2" y="7200"/>
                  <a:pt x="4" y="14400"/>
                  <a:pt x="6" y="21600"/>
                </a:cubicBezTo>
                <a:close/>
              </a:path>
            </a:pathLst>
          </a:custGeom>
          <a:solidFill>
            <a:srgbClr val="000000">
              <a:alpha val="7842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" name="Shape 12"/>
          <p:cNvSpPr/>
          <p:nvPr>
            <p:ph type="title"/>
          </p:nvPr>
        </p:nvSpPr>
        <p:spPr>
          <a:xfrm>
            <a:off x="685800" y="461017"/>
            <a:ext cx="7772400" cy="2523975"/>
          </a:xfrm>
          <a:prstGeom prst="rect">
            <a:avLst/>
          </a:prstGeom>
        </p:spPr>
        <p:txBody>
          <a:bodyPr anchor="b"/>
          <a:lstStyle/>
          <a:p>
            <a:pPr lvl="0" algn="ctr"/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685800" y="3093356"/>
            <a:ext cx="7772400" cy="1952476"/>
          </a:xfrm>
          <a:prstGeom prst="rect">
            <a:avLst/>
          </a:prstGeom>
        </p:spPr>
        <p:txBody>
          <a:bodyPr/>
          <a:lstStyle/>
          <a:p>
            <a:pPr lvl="0" algn="ctr">
              <a:defRPr i="1" sz="2400">
                <a:solidFill>
                  <a:srgbClr val="30182B"/>
                </a:solidFill>
              </a:defRPr>
            </a:pP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H="1" rot="10800000">
            <a:off x="0" y="1163099"/>
            <a:ext cx="9144000" cy="3980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" name="Shape 21"/>
          <p:cNvSpPr/>
          <p:nvPr/>
        </p:nvSpPr>
        <p:spPr>
          <a:xfrm rot="10800000">
            <a:off x="4526626" y="1162131"/>
            <a:ext cx="4617374" cy="571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" y="21600"/>
                </a:moveTo>
                <a:lnTo>
                  <a:pt x="21600" y="21600"/>
                </a:lnTo>
                <a:lnTo>
                  <a:pt x="0" y="0"/>
                </a:lnTo>
                <a:cubicBezTo>
                  <a:pt x="2" y="7200"/>
                  <a:pt x="4" y="14400"/>
                  <a:pt x="6" y="21600"/>
                </a:cubicBezTo>
                <a:close/>
              </a:path>
            </a:pathLst>
          </a:custGeom>
          <a:solidFill>
            <a:srgbClr val="000000">
              <a:alpha val="7842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200150"/>
            <a:ext cx="3994500" cy="394335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4" name="Shape 24"/>
          <p:cNvSpPr/>
          <p:nvPr/>
        </p:nvSpPr>
        <p:spPr>
          <a:xfrm flipH="1">
            <a:off x="4526626" y="571348"/>
            <a:ext cx="4617374" cy="590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" y="21600"/>
                </a:moveTo>
                <a:lnTo>
                  <a:pt x="21600" y="21600"/>
                </a:lnTo>
                <a:lnTo>
                  <a:pt x="0" y="0"/>
                </a:lnTo>
                <a:cubicBezTo>
                  <a:pt x="2" y="7200"/>
                  <a:pt x="4" y="14400"/>
                  <a:pt x="6" y="2160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5" name="Shape 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8" name="Shape 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flipH="1" rot="10800000">
            <a:off x="0" y="4412698"/>
            <a:ext cx="9144000" cy="730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1" name="Shape 31"/>
          <p:cNvSpPr/>
          <p:nvPr/>
        </p:nvSpPr>
        <p:spPr>
          <a:xfrm flipH="1">
            <a:off x="4526626" y="3820833"/>
            <a:ext cx="4617374" cy="590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" y="21600"/>
                </a:moveTo>
                <a:lnTo>
                  <a:pt x="21600" y="21600"/>
                </a:lnTo>
                <a:lnTo>
                  <a:pt x="0" y="0"/>
                </a:lnTo>
                <a:cubicBezTo>
                  <a:pt x="2" y="7200"/>
                  <a:pt x="4" y="14400"/>
                  <a:pt x="6" y="2160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2" name="Shape 32"/>
          <p:cNvSpPr/>
          <p:nvPr/>
        </p:nvSpPr>
        <p:spPr>
          <a:xfrm rot="10800000">
            <a:off x="4526626" y="4411617"/>
            <a:ext cx="4617374" cy="571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" y="21600"/>
                </a:moveTo>
                <a:lnTo>
                  <a:pt x="21600" y="21600"/>
                </a:lnTo>
                <a:lnTo>
                  <a:pt x="0" y="0"/>
                </a:lnTo>
                <a:cubicBezTo>
                  <a:pt x="2" y="7200"/>
                  <a:pt x="4" y="14400"/>
                  <a:pt x="6" y="21600"/>
                </a:cubicBezTo>
                <a:close/>
              </a:path>
            </a:pathLst>
          </a:custGeom>
          <a:solidFill>
            <a:srgbClr val="000000">
              <a:alpha val="7842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457200" y="4205151"/>
            <a:ext cx="8229600" cy="938350"/>
          </a:xfrm>
          <a:prstGeom prst="rect">
            <a:avLst/>
          </a:prstGeom>
        </p:spPr>
        <p:txBody>
          <a:bodyPr anchor="ctr"/>
          <a:lstStyle/>
          <a:p>
            <a:pPr lvl="0">
              <a:defRPr i="1" sz="2400">
                <a:solidFill>
                  <a:srgbClr val="30182B"/>
                </a:solidFill>
              </a:defRPr>
            </a:pP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675" y="76255"/>
            <a:ext cx="9134132" cy="5054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fill="norm" stroke="1" extrusionOk="0">
                <a:moveTo>
                  <a:pt x="4" y="0"/>
                </a:moveTo>
                <a:lnTo>
                  <a:pt x="21591" y="13912"/>
                </a:lnTo>
                <a:lnTo>
                  <a:pt x="4" y="21600"/>
                </a:lnTo>
                <a:cubicBezTo>
                  <a:pt x="-9" y="16422"/>
                  <a:pt x="17" y="5178"/>
                  <a:pt x="4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FDFD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92D50"/>
            </a:gs>
            <a:gs pos="100000">
              <a:srgbClr val="30182B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 rot="10800000">
            <a:off x="0" y="1163099"/>
            <a:ext cx="9144000" cy="3980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" name="Shape 3"/>
          <p:cNvSpPr/>
          <p:nvPr/>
        </p:nvSpPr>
        <p:spPr>
          <a:xfrm flipH="1">
            <a:off x="4526626" y="571348"/>
            <a:ext cx="4617374" cy="590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" y="21600"/>
                </a:moveTo>
                <a:lnTo>
                  <a:pt x="21600" y="21600"/>
                </a:lnTo>
                <a:lnTo>
                  <a:pt x="0" y="0"/>
                </a:lnTo>
                <a:cubicBezTo>
                  <a:pt x="2" y="7200"/>
                  <a:pt x="4" y="14400"/>
                  <a:pt x="6" y="2160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" name="Shape 4"/>
          <p:cNvSpPr/>
          <p:nvPr/>
        </p:nvSpPr>
        <p:spPr>
          <a:xfrm rot="10800000">
            <a:off x="4526626" y="1162131"/>
            <a:ext cx="4617374" cy="571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" y="21600"/>
                </a:moveTo>
                <a:lnTo>
                  <a:pt x="21600" y="21600"/>
                </a:lnTo>
                <a:lnTo>
                  <a:pt x="0" y="0"/>
                </a:lnTo>
                <a:cubicBezTo>
                  <a:pt x="2" y="7200"/>
                  <a:pt x="4" y="14400"/>
                  <a:pt x="6" y="21600"/>
                </a:cubicBezTo>
                <a:close/>
              </a:path>
            </a:pathLst>
          </a:custGeom>
          <a:solidFill>
            <a:srgbClr val="000000">
              <a:alpha val="7842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457200" y="69206"/>
            <a:ext cx="8229600" cy="1130944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ctr"/>
          <a:lstStyle/>
          <a:p>
            <a:pPr lvl="0"/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 lvl="0"/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8556790" y="4759975"/>
            <a:ext cx="548700" cy="373351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ctr">
            <a:spAutoFit/>
          </a:bodyPr>
          <a:lstStyle>
            <a:lvl1pPr algn="r">
              <a:defRPr sz="1300">
                <a:solidFill>
                  <a:srgbClr val="30182B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spd="med" advClick="1"/>
  <p:txStyles>
    <p:title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titleStyle>
    <p:body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Georgia"/>
        </a:defRPr>
      </a:lvl1pPr>
      <a:lvl2pPr algn="r">
        <a:defRPr sz="1300">
          <a:solidFill>
            <a:schemeClr val="tx1"/>
          </a:solidFill>
          <a:latin typeface="+mn-lt"/>
          <a:ea typeface="+mn-ea"/>
          <a:cs typeface="+mn-cs"/>
          <a:sym typeface="Georgia"/>
        </a:defRPr>
      </a:lvl2pPr>
      <a:lvl3pPr algn="r">
        <a:defRPr sz="1300">
          <a:solidFill>
            <a:schemeClr val="tx1"/>
          </a:solidFill>
          <a:latin typeface="+mn-lt"/>
          <a:ea typeface="+mn-ea"/>
          <a:cs typeface="+mn-cs"/>
          <a:sym typeface="Georgia"/>
        </a:defRPr>
      </a:lvl3pPr>
      <a:lvl4pPr algn="r">
        <a:defRPr sz="1300">
          <a:solidFill>
            <a:schemeClr val="tx1"/>
          </a:solidFill>
          <a:latin typeface="+mn-lt"/>
          <a:ea typeface="+mn-ea"/>
          <a:cs typeface="+mn-cs"/>
          <a:sym typeface="Georgia"/>
        </a:defRPr>
      </a:lvl4pPr>
      <a:lvl5pPr algn="r">
        <a:defRPr sz="1300">
          <a:solidFill>
            <a:schemeClr val="tx1"/>
          </a:solidFill>
          <a:latin typeface="+mn-lt"/>
          <a:ea typeface="+mn-ea"/>
          <a:cs typeface="+mn-cs"/>
          <a:sym typeface="Georgia"/>
        </a:defRPr>
      </a:lvl5pPr>
      <a:lvl6pPr algn="r">
        <a:defRPr sz="1300">
          <a:solidFill>
            <a:schemeClr val="tx1"/>
          </a:solidFill>
          <a:latin typeface="+mn-lt"/>
          <a:ea typeface="+mn-ea"/>
          <a:cs typeface="+mn-cs"/>
          <a:sym typeface="Georgia"/>
        </a:defRPr>
      </a:lvl6pPr>
      <a:lvl7pPr algn="r">
        <a:defRPr sz="1300">
          <a:solidFill>
            <a:schemeClr val="tx1"/>
          </a:solidFill>
          <a:latin typeface="+mn-lt"/>
          <a:ea typeface="+mn-ea"/>
          <a:cs typeface="+mn-cs"/>
          <a:sym typeface="Georgia"/>
        </a:defRPr>
      </a:lvl7pPr>
      <a:lvl8pPr algn="r">
        <a:defRPr sz="1300">
          <a:solidFill>
            <a:schemeClr val="tx1"/>
          </a:solidFill>
          <a:latin typeface="+mn-lt"/>
          <a:ea typeface="+mn-ea"/>
          <a:cs typeface="+mn-cs"/>
          <a:sym typeface="Georgia"/>
        </a:defRPr>
      </a:lvl8pPr>
      <a:lvl9pPr algn="r">
        <a:defRPr sz="1300">
          <a:solidFill>
            <a:schemeClr val="tx1"/>
          </a:solidFill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685800" y="1746891"/>
            <a:ext cx="7772400" cy="1238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ctr"/>
          </a:lstStyle>
          <a:p>
            <a:pPr lvl="0">
              <a:defRPr sz="1800"/>
            </a:pPr>
            <a:r>
              <a:rPr sz="1400"/>
              <a:t>Types of Natural Selection/Coevolution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685800" y="3093356"/>
            <a:ext cx="7772400" cy="6666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defRPr i="1" sz="2400">
                <a:solidFill>
                  <a:srgbClr val="30182B"/>
                </a:solidFill>
              </a:defRPr>
            </a:p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Normal Distribution of a Population 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1400"/>
              <a:t>Polar Bear Coats</a:t>
            </a:r>
          </a:p>
        </p:txBody>
      </p:sp>
      <p:pic>
        <p:nvPicPr>
          <p:cNvPr id="46" name="image00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04608" y="1873859"/>
            <a:ext cx="4534775" cy="2378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1400"/>
              <a:t>1. Directional Selection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729342" indent="-653142">
              <a:buClr>
                <a:srgbClr val="000000"/>
              </a:buClr>
              <a:buSzPct val="100000"/>
              <a:buFont typeface="Georgia"/>
              <a:buChar char="❖"/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One extreme</a:t>
            </a:r>
            <a:r>
              <a:rPr sz="2400"/>
              <a:t> phenotype is favored over the “</a:t>
            </a: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normal</a:t>
            </a:r>
            <a:r>
              <a:rPr sz="2400"/>
              <a:t>” phenotype in a population. </a:t>
            </a:r>
            <a:endParaRPr sz="2400"/>
          </a:p>
          <a:p>
            <a:pPr lvl="0" marL="729342" indent="-653142">
              <a:buClr>
                <a:srgbClr val="000000"/>
              </a:buClr>
              <a:buSzPct val="100000"/>
              <a:buFont typeface="Georgia"/>
              <a:buChar char="❖"/>
              <a:defRPr sz="1800"/>
            </a:pPr>
            <a:r>
              <a:rPr sz="2400"/>
              <a:t>Causes a shift of the alleles in </a:t>
            </a: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one direction</a:t>
            </a:r>
            <a:r>
              <a:rPr sz="2400"/>
              <a:t>.</a:t>
            </a:r>
            <a:endParaRPr sz="2400"/>
          </a:p>
          <a:p>
            <a:pPr lvl="1" marL="914400" indent="-381000">
              <a:buClr>
                <a:srgbClr val="000000"/>
              </a:buClr>
              <a:buSzPct val="80000"/>
              <a:buFont typeface="Georgia"/>
              <a:buChar char="➢"/>
              <a:defRPr sz="1800"/>
            </a:pPr>
            <a:r>
              <a:rPr sz="1400"/>
              <a:t>Example: Greyhound breeding </a:t>
            </a:r>
            <a:endParaRPr sz="1400"/>
          </a:p>
          <a:p>
            <a:pPr lvl="2" marL="1371600" indent="-381000">
              <a:buClr>
                <a:srgbClr val="000000"/>
              </a:buClr>
              <a:buSzPct val="80000"/>
              <a:buFont typeface="Georgia"/>
              <a:buChar char="■"/>
              <a:defRPr sz="1800"/>
            </a:pPr>
            <a:r>
              <a:rPr sz="1400"/>
              <a:t>Select those who are fastest </a:t>
            </a:r>
          </a:p>
        </p:txBody>
      </p:sp>
      <p:pic>
        <p:nvPicPr>
          <p:cNvPr id="50" name="image0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173249"/>
            <a:ext cx="5862526" cy="1752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1400"/>
              <a:t>2. Stabilizing Selection 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508000">
              <a:buClr>
                <a:srgbClr val="000000"/>
              </a:buClr>
              <a:buSzPct val="100000"/>
              <a:buFont typeface="Georgia"/>
              <a:buChar char="❖"/>
              <a:defRPr sz="1800"/>
            </a:pPr>
            <a:r>
              <a:rPr sz="2000"/>
              <a:t>The </a:t>
            </a:r>
            <a:r>
              <a:rPr sz="2000">
                <a:latin typeface="Arial Bold"/>
                <a:ea typeface="Arial Bold"/>
                <a:cs typeface="Arial Bold"/>
                <a:sym typeface="Arial Bold"/>
              </a:rPr>
              <a:t>normal/average</a:t>
            </a:r>
            <a:r>
              <a:rPr sz="2000"/>
              <a:t> phenotype is favored in a population. </a:t>
            </a:r>
            <a:endParaRPr sz="2000"/>
          </a:p>
          <a:p>
            <a:pPr lvl="0" marL="609600" indent="-508000">
              <a:buClr>
                <a:srgbClr val="000000"/>
              </a:buClr>
              <a:buSzPct val="100000"/>
              <a:buFont typeface="Georgia"/>
              <a:buChar char="❖"/>
              <a:defRPr sz="1800"/>
            </a:pPr>
            <a:r>
              <a:rPr sz="2000"/>
              <a:t>Causes a shift of the alleles </a:t>
            </a:r>
            <a:r>
              <a:rPr sz="2000">
                <a:latin typeface="Arial Bold"/>
                <a:ea typeface="Arial Bold"/>
                <a:cs typeface="Arial Bold"/>
                <a:sym typeface="Arial Bold"/>
              </a:rPr>
              <a:t>inward</a:t>
            </a:r>
            <a:r>
              <a:rPr sz="2000"/>
              <a:t>. </a:t>
            </a:r>
            <a:endParaRPr sz="2000"/>
          </a:p>
          <a:p>
            <a:pPr lvl="1" marL="1066800" indent="-508000">
              <a:buClr>
                <a:srgbClr val="000000"/>
              </a:buClr>
              <a:buSzPct val="100000"/>
              <a:buFont typeface="Georgia"/>
              <a:buChar char="➢"/>
              <a:defRPr sz="1800"/>
            </a:pPr>
            <a:r>
              <a:rPr sz="2000"/>
              <a:t>Example: Mice survival in the wilderness</a:t>
            </a:r>
            <a:endParaRPr sz="2000"/>
          </a:p>
          <a:p>
            <a:pPr lvl="2" marL="1524000" indent="-508000">
              <a:buClr>
                <a:srgbClr val="000000"/>
              </a:buClr>
              <a:buSzPct val="100000"/>
              <a:buFont typeface="Georgia"/>
              <a:buChar char="■"/>
              <a:defRPr sz="1800"/>
            </a:pPr>
            <a:r>
              <a:rPr sz="2000"/>
              <a:t>Small enough to hide from predators</a:t>
            </a:r>
            <a:endParaRPr sz="2000"/>
          </a:p>
          <a:p>
            <a:pPr lvl="2" marL="1524000" indent="-508000">
              <a:buClr>
                <a:srgbClr val="000000"/>
              </a:buClr>
              <a:buSzPct val="100000"/>
              <a:buFont typeface="Georgia"/>
              <a:buChar char="■"/>
              <a:defRPr sz="1800"/>
            </a:pPr>
            <a:r>
              <a:rPr sz="2000"/>
              <a:t>Large enough to compete with rats for food</a:t>
            </a:r>
            <a:endParaRPr sz="2000"/>
          </a:p>
          <a:p>
            <a:pPr lvl="2" marL="1524000" indent="-508000">
              <a:buClr>
                <a:srgbClr val="000000"/>
              </a:buClr>
              <a:buSzPct val="100000"/>
              <a:buFont typeface="Georgia"/>
              <a:buChar char="■"/>
              <a:defRPr sz="1800"/>
            </a:pPr>
            <a:r>
              <a:rPr sz="2000"/>
              <a:t>Medium size is ideal </a:t>
            </a:r>
          </a:p>
        </p:txBody>
      </p:sp>
      <p:pic>
        <p:nvPicPr>
          <p:cNvPr id="54" name="image04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38575" y="2890724"/>
            <a:ext cx="2348226" cy="2035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1400"/>
              <a:t>3. Directional Selection 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508000">
              <a:buClr>
                <a:srgbClr val="000000"/>
              </a:buClr>
              <a:buSzPct val="100000"/>
              <a:buFont typeface="Georgia"/>
              <a:buChar char="❖"/>
              <a:defRPr sz="1800"/>
            </a:pPr>
            <a:r>
              <a:rPr sz="2000">
                <a:latin typeface="Arial Bold"/>
                <a:ea typeface="Arial Bold"/>
                <a:cs typeface="Arial Bold"/>
                <a:sym typeface="Arial Bold"/>
              </a:rPr>
              <a:t>Both extremes</a:t>
            </a:r>
            <a:r>
              <a:rPr sz="2000"/>
              <a:t> of the phenotypes are favored over the “</a:t>
            </a:r>
            <a:r>
              <a:rPr sz="2000">
                <a:latin typeface="Arial Bold"/>
                <a:ea typeface="Arial Bold"/>
                <a:cs typeface="Arial Bold"/>
                <a:sym typeface="Arial Bold"/>
              </a:rPr>
              <a:t>normal</a:t>
            </a:r>
            <a:r>
              <a:rPr sz="2000"/>
              <a:t>” phenotype in a population.</a:t>
            </a:r>
            <a:endParaRPr sz="2000"/>
          </a:p>
          <a:p>
            <a:pPr lvl="0" marL="609600" indent="-508000">
              <a:buClr>
                <a:srgbClr val="000000"/>
              </a:buClr>
              <a:buSzPct val="100000"/>
              <a:buFont typeface="Georgia"/>
              <a:buChar char="❖"/>
              <a:defRPr sz="1800"/>
            </a:pPr>
            <a:r>
              <a:rPr sz="2000"/>
              <a:t>Causes a shift of the alleles in both directions. </a:t>
            </a:r>
            <a:endParaRPr sz="2000"/>
          </a:p>
          <a:p>
            <a:pPr lvl="1" marL="1066800" indent="-508000">
              <a:buClr>
                <a:srgbClr val="000000"/>
              </a:buClr>
              <a:buSzPct val="100000"/>
              <a:buFont typeface="Georgia"/>
              <a:buChar char="➢"/>
              <a:defRPr sz="1800"/>
            </a:pPr>
            <a:r>
              <a:rPr sz="2000"/>
              <a:t>Example: Crab color</a:t>
            </a:r>
            <a:endParaRPr sz="2000"/>
          </a:p>
          <a:p>
            <a:pPr lvl="2" marL="1524000" indent="-508000">
              <a:buClr>
                <a:srgbClr val="000000"/>
              </a:buClr>
              <a:buSzPct val="100000"/>
              <a:buFont typeface="Georgia"/>
              <a:buChar char="■"/>
              <a:defRPr sz="1800"/>
            </a:pPr>
            <a:r>
              <a:rPr sz="2000"/>
              <a:t>Darker crabs blend in well in the water </a:t>
            </a:r>
            <a:endParaRPr sz="2000"/>
          </a:p>
          <a:p>
            <a:pPr lvl="2" marL="1524000" indent="-508000">
              <a:buClr>
                <a:srgbClr val="000000"/>
              </a:buClr>
              <a:buSzPct val="100000"/>
              <a:buFont typeface="Georgia"/>
              <a:buChar char="■"/>
              <a:defRPr sz="1800"/>
            </a:pPr>
            <a:r>
              <a:rPr sz="2000"/>
              <a:t>Lighter crab blend in well on land</a:t>
            </a:r>
            <a:endParaRPr sz="2000"/>
          </a:p>
          <a:p>
            <a:pPr lvl="2" marL="1524000" indent="-508000">
              <a:buClr>
                <a:srgbClr val="000000"/>
              </a:buClr>
              <a:buSzPct val="100000"/>
              <a:buFont typeface="Georgia"/>
              <a:buChar char="■"/>
              <a:defRPr sz="1800"/>
            </a:pPr>
            <a:r>
              <a:rPr sz="2000"/>
              <a:t>Medium colored crabs don’t blend in well on land or in the water. </a:t>
            </a:r>
          </a:p>
        </p:txBody>
      </p:sp>
      <p:pic>
        <p:nvPicPr>
          <p:cNvPr id="58" name="image0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3950" y="3466650"/>
            <a:ext cx="2670050" cy="1676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image03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17499" y="3530112"/>
            <a:ext cx="2063500" cy="1549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1400"/>
              <a:t>4. Sexual Selection 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457200" indent="-419100">
              <a:buClr>
                <a:srgbClr val="000000"/>
              </a:buClr>
              <a:buSzPct val="100000"/>
              <a:buFont typeface="Georgia"/>
              <a:buChar char="❖"/>
              <a:defRPr sz="1800"/>
            </a:pPr>
            <a:r>
              <a:rPr sz="1400"/>
              <a:t>Selection driven by competition for mates. </a:t>
            </a:r>
            <a:endParaRPr sz="1400"/>
          </a:p>
          <a:p>
            <a:pPr lvl="1" marL="914400" indent="-381000">
              <a:buClr>
                <a:srgbClr val="000000"/>
              </a:buClr>
              <a:buSzPct val="80000"/>
              <a:buFont typeface="Georgia"/>
              <a:buChar char="➢"/>
              <a:defRPr sz="1800"/>
            </a:pPr>
            <a:r>
              <a:rPr sz="1400"/>
              <a:t>Females of the species favor/pick the males that they are more </a:t>
            </a:r>
            <a:r>
              <a:rPr sz="1400">
                <a:latin typeface="Arial Bold"/>
                <a:ea typeface="Arial Bold"/>
                <a:cs typeface="Arial Bold"/>
                <a:sym typeface="Arial Bold"/>
              </a:rPr>
              <a:t>attracted to</a:t>
            </a:r>
            <a:r>
              <a:rPr sz="1400"/>
              <a:t>. </a:t>
            </a:r>
            <a:endParaRPr sz="1400"/>
          </a:p>
          <a:p>
            <a:pPr lvl="2" marL="1371600" indent="-381000">
              <a:buClr>
                <a:srgbClr val="000000"/>
              </a:buClr>
              <a:buSzPct val="80000"/>
              <a:buFont typeface="Georgia"/>
              <a:buChar char="■"/>
              <a:defRPr sz="1800"/>
            </a:pPr>
            <a:r>
              <a:rPr sz="1400"/>
              <a:t>Explains why…</a:t>
            </a:r>
            <a:endParaRPr sz="1400"/>
          </a:p>
          <a:p>
            <a:pPr lvl="3" marL="1828800" indent="-342900">
              <a:buClr>
                <a:srgbClr val="000000"/>
              </a:buClr>
              <a:buSzPct val="60000"/>
              <a:buFont typeface="Georgia"/>
              <a:buChar char="●"/>
              <a:defRPr sz="1800"/>
            </a:pPr>
            <a:r>
              <a:rPr sz="1400"/>
              <a:t>Male cardinals are bright red </a:t>
            </a:r>
            <a:endParaRPr sz="1400"/>
          </a:p>
          <a:p>
            <a:pPr lvl="3" marL="1828800" indent="-342900">
              <a:buClr>
                <a:srgbClr val="000000"/>
              </a:buClr>
              <a:buSzPct val="60000"/>
              <a:buFont typeface="Georgia"/>
              <a:buChar char="●"/>
              <a:defRPr sz="1800"/>
            </a:pPr>
            <a:r>
              <a:rPr sz="1400"/>
              <a:t>Female cardinals are brown</a:t>
            </a:r>
          </a:p>
        </p:txBody>
      </p:sp>
      <p:pic>
        <p:nvPicPr>
          <p:cNvPr id="63" name="image0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88424" y="2551824"/>
            <a:ext cx="3455576" cy="2591676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image06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3201374"/>
            <a:ext cx="1774151" cy="17244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1400"/>
              <a:t>5. Coevolution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457200" indent="-419100">
              <a:buClr>
                <a:srgbClr val="000000"/>
              </a:buClr>
              <a:buSzPct val="100000"/>
              <a:buFont typeface="Georgia"/>
              <a:buChar char="❖"/>
            </a:lvl1pPr>
          </a:lstStyle>
          <a:p>
            <a:pPr lvl="0">
              <a:defRPr sz="1800"/>
            </a:pPr>
            <a:r>
              <a:rPr sz="1400"/>
              <a:t>Organisms evolve in response to another organism.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92D5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92D5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92D5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92D5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