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dia/image1.jpeg" ContentType="image/jpeg"/>
  <Override PartName="/ppt/media/image2.jpeg" ContentType="image/jpeg"/>
  <Override PartName="/ppt/notesSlides/notesSlide4.xml" ContentType="application/vnd.openxmlformats-officedocument.presentationml.notesSlide+xml"/>
  <Override PartName="/ppt/media/image3.jpeg" ContentType="image/jpeg"/>
  <Override PartName="/ppt/notesSlides/notesSlide5.xml" ContentType="application/vnd.openxmlformats-officedocument.presentationml.notesSlide+xml"/>
  <Override PartName="/ppt/media/image4.jpeg" ContentType="image/jpeg"/>
  <Override PartName="/ppt/media/image5.jpeg" ContentType="image/jpe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9144000" cy="6858000"/>
  <p:notesSz cx="6858000" cy="9144000"/>
  <p:defaultTextStyle>
    <a:lvl1pPr>
      <a:defRPr sz="2400">
        <a:latin typeface="Arial"/>
        <a:ea typeface="Arial"/>
        <a:cs typeface="Arial"/>
        <a:sym typeface="Arial"/>
      </a:defRPr>
    </a:lvl1pPr>
    <a:lvl2pPr indent="457200">
      <a:defRPr sz="2400">
        <a:latin typeface="Arial"/>
        <a:ea typeface="Arial"/>
        <a:cs typeface="Arial"/>
        <a:sym typeface="Arial"/>
      </a:defRPr>
    </a:lvl2pPr>
    <a:lvl3pPr indent="914400">
      <a:defRPr sz="2400">
        <a:latin typeface="Arial"/>
        <a:ea typeface="Arial"/>
        <a:cs typeface="Arial"/>
        <a:sym typeface="Arial"/>
      </a:defRPr>
    </a:lvl3pPr>
    <a:lvl4pPr indent="1371600">
      <a:defRPr sz="2400">
        <a:latin typeface="Arial"/>
        <a:ea typeface="Arial"/>
        <a:cs typeface="Arial"/>
        <a:sym typeface="Arial"/>
      </a:defRPr>
    </a:lvl4pPr>
    <a:lvl5pPr indent="1828800">
      <a:defRPr sz="2400">
        <a:latin typeface="Arial"/>
        <a:ea typeface="Arial"/>
        <a:cs typeface="Arial"/>
        <a:sym typeface="Arial"/>
      </a:defRPr>
    </a:lvl5pPr>
    <a:lvl6pPr>
      <a:defRPr sz="2400">
        <a:latin typeface="Arial"/>
        <a:ea typeface="Arial"/>
        <a:cs typeface="Arial"/>
        <a:sym typeface="Arial"/>
      </a:defRPr>
    </a:lvl6pPr>
    <a:lvl7pPr>
      <a:defRPr sz="2400">
        <a:latin typeface="Arial"/>
        <a:ea typeface="Arial"/>
        <a:cs typeface="Arial"/>
        <a:sym typeface="Arial"/>
      </a:defRPr>
    </a:lvl7pPr>
    <a:lvl8pPr>
      <a:defRPr sz="2400">
        <a:latin typeface="Arial"/>
        <a:ea typeface="Arial"/>
        <a:cs typeface="Arial"/>
        <a:sym typeface="Arial"/>
      </a:defRPr>
    </a:lvl8pPr>
    <a:lvl9pPr>
      <a:defRPr sz="2400"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A"/>
          </a:solidFill>
        </a:fill>
      </a:tcStyle>
    </a:wholeTbl>
    <a:band2H>
      <a:tcTxStyle b="def" i="def"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" name="Shape 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3.xml.rels><?xml version="1.0" encoding="UTF-8" standalone="yes"?>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4.xml.rels><?xml version="1.0" encoding="UTF-8" standalone="yes"?>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5.xml.rels><?xml version="1.0" encoding="UTF-8" standalone="yes"?>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_rels/notesSlide6.xml.rels><?xml version="1.0" encoding="UTF-8" standalone="yes"?>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_rels/notesSlide7.xml.rels><?xml version="1.0" encoding="UTF-8" standalone="yes"?>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1" name="Shape 1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Ch. 11.2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0" name="Shape 2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Red is incompletely dominant to white so when both alleles are present, the appearance is a combination of the traits (pink)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9" name="Shape 2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In codominance, when two different genes are present, they are both expressed (AB blood type, brown and white cow, black and white chicken, pink and white flower)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5" name="Shape 3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These are not contrasting traits like Mendel studied, instead these traits can produce a range of phenotypes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2" name="Shape 4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Both Red-Green Color blindness and hemophilia are carried on the X chromosome.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8" name="Shape 4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Can do punnett square for colorblindness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Hemophilia is also X-linked recessive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4" name="Shape 5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Since males only have 1 X chromosome, if they receive the gene for colorblindness from their mom they will be color blind.  Colorblindness is recessive but they don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t have another X chromosome.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X-linked recessive disorders are more commonly expressed in males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Could also do Punnett square for normal mother and colorblind father (0% of sons would be colorblind and 50% of daughters would be carriers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sldNum" sz="quarter" idx="2"/>
          </p:nvPr>
        </p:nvSpPr>
        <p:spPr>
          <a:xfrm>
            <a:off x="6553200" y="6245225"/>
            <a:ext cx="2133600" cy="288824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400"/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spd="med" advClick="1"/>
  <p:txStyles>
    <p:titleStyle>
      <a:lvl1pPr algn="ctr">
        <a:defRPr sz="4400">
          <a:latin typeface="Arial"/>
          <a:ea typeface="Arial"/>
          <a:cs typeface="Arial"/>
          <a:sym typeface="Arial"/>
        </a:defRPr>
      </a:lvl1pPr>
      <a:lvl2pPr algn="ctr">
        <a:defRPr sz="4400">
          <a:latin typeface="Arial"/>
          <a:ea typeface="Arial"/>
          <a:cs typeface="Arial"/>
          <a:sym typeface="Arial"/>
        </a:defRPr>
      </a:lvl2pPr>
      <a:lvl3pPr algn="ctr">
        <a:defRPr sz="4400">
          <a:latin typeface="Arial"/>
          <a:ea typeface="Arial"/>
          <a:cs typeface="Arial"/>
          <a:sym typeface="Arial"/>
        </a:defRPr>
      </a:lvl3pPr>
      <a:lvl4pPr algn="ctr">
        <a:defRPr sz="4400">
          <a:latin typeface="Arial"/>
          <a:ea typeface="Arial"/>
          <a:cs typeface="Arial"/>
          <a:sym typeface="Arial"/>
        </a:defRPr>
      </a:lvl4pPr>
      <a:lvl5pPr algn="ctr">
        <a:defRPr sz="4400">
          <a:latin typeface="Arial"/>
          <a:ea typeface="Arial"/>
          <a:cs typeface="Arial"/>
          <a:sym typeface="Arial"/>
        </a:defRPr>
      </a:lvl5pPr>
      <a:lvl6pPr indent="457200" algn="ctr">
        <a:defRPr sz="4400">
          <a:latin typeface="Arial"/>
          <a:ea typeface="Arial"/>
          <a:cs typeface="Arial"/>
          <a:sym typeface="Arial"/>
        </a:defRPr>
      </a:lvl6pPr>
      <a:lvl7pPr indent="914400" algn="ctr">
        <a:defRPr sz="4400">
          <a:latin typeface="Arial"/>
          <a:ea typeface="Arial"/>
          <a:cs typeface="Arial"/>
          <a:sym typeface="Arial"/>
        </a:defRPr>
      </a:lvl7pPr>
      <a:lvl8pPr indent="1371600" algn="ctr">
        <a:defRPr sz="4400">
          <a:latin typeface="Arial"/>
          <a:ea typeface="Arial"/>
          <a:cs typeface="Arial"/>
          <a:sym typeface="Arial"/>
        </a:defRPr>
      </a:lvl8pPr>
      <a:lvl9pPr indent="1828800" algn="ctr">
        <a:defRPr sz="4400"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1pPr>
      <a:lvl2pPr marL="783771" indent="-326571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2pPr>
      <a:lvl3pPr marL="1219200" indent="-3048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3pPr>
      <a:lvl4pPr marL="1737360" indent="-365760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4pPr>
      <a:lvl5pPr marL="2235200" indent="-40640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5pPr>
      <a:lvl6pPr marL="26924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6pPr>
      <a:lvl7pPr marL="31496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7pPr>
      <a:lvl8pPr marL="36068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8pPr>
      <a:lvl9pPr marL="40640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9pPr>
    </p:bodyStyle>
    <p:otherStyle>
      <a:lvl1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2.png"/><Relationship Id="rId6" Type="http://schemas.openxmlformats.org/officeDocument/2006/relationships/image" Target="../media/image3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eg"/><Relationship Id="rId4" Type="http://schemas.openxmlformats.org/officeDocument/2006/relationships/image" Target="../media/image5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 idx="4294967295"/>
          </p:nvPr>
        </p:nvSpPr>
        <p:spPr>
          <a:xfrm>
            <a:off x="609600" y="457200"/>
            <a:ext cx="7772400" cy="14700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solidFill>
                  <a:srgbClr val="000099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000099"/>
                </a:solidFill>
              </a:rPr>
              <a:t>Variations of Inheritance Patterns</a:t>
            </a:r>
          </a:p>
        </p:txBody>
      </p:sp>
      <p:sp>
        <p:nvSpPr>
          <p:cNvPr id="9" name="Shape 9"/>
          <p:cNvSpPr/>
          <p:nvPr>
            <p:ph type="body" idx="4294967295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lvl="0" marL="0" indent="0" algn="ctr">
              <a:buSzTx/>
              <a:buNone/>
            </a:pP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 idx="4294967295"/>
          </p:nvPr>
        </p:nvSpPr>
        <p:spPr>
          <a:xfrm>
            <a:off x="0" y="274637"/>
            <a:ext cx="9372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 algn="l">
              <a:defRPr sz="1800"/>
            </a:pPr>
            <a:r>
              <a:rPr sz="3600">
                <a:solidFill>
                  <a:srgbClr val="003300"/>
                </a:solidFill>
              </a:rPr>
              <a:t>I. </a:t>
            </a:r>
            <a:r>
              <a:rPr sz="3200">
                <a:solidFill>
                  <a:srgbClr val="000099"/>
                </a:solidFill>
              </a:rPr>
              <a:t>Incomplete Dominance</a:t>
            </a:r>
            <a:r>
              <a:rPr sz="3600">
                <a:solidFill>
                  <a:srgbClr val="003300"/>
                </a:solidFill>
              </a:rPr>
              <a:t> </a:t>
            </a:r>
            <a:r>
              <a:rPr sz="3600">
                <a:solidFill>
                  <a:srgbClr val="000099"/>
                </a:solidFill>
              </a:rPr>
              <a:t>(</a:t>
            </a:r>
            <a:r>
              <a:rPr sz="2400">
                <a:solidFill>
                  <a:srgbClr val="FF0066"/>
                </a:solidFill>
                <a:latin typeface="Arial Bold"/>
                <a:ea typeface="Arial Bold"/>
                <a:cs typeface="Arial Bold"/>
                <a:sym typeface="Arial Bold"/>
              </a:rPr>
              <a:t>Intermediate Inheritance</a:t>
            </a:r>
            <a:r>
              <a:rPr sz="3600">
                <a:solidFill>
                  <a:srgbClr val="000099"/>
                </a:solidFill>
              </a:rPr>
              <a:t> )</a:t>
            </a:r>
          </a:p>
        </p:txBody>
      </p:sp>
      <p:sp>
        <p:nvSpPr>
          <p:cNvPr id="14" name="Shape 14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609600" indent="-609600">
              <a:buClr>
                <a:srgbClr val="000099"/>
              </a:buClr>
              <a:buAutoNum type="alphaUcPeriod" startAt="1"/>
              <a:defRPr sz="1800"/>
            </a:pPr>
            <a:r>
              <a:rPr sz="3200">
                <a:solidFill>
                  <a:srgbClr val="000099"/>
                </a:solidFill>
              </a:rPr>
              <a:t>Neither allele is dominant</a:t>
            </a:r>
            <a:endParaRPr sz="3200">
              <a:solidFill>
                <a:srgbClr val="000099"/>
              </a:solidFill>
            </a:endParaRPr>
          </a:p>
          <a:p>
            <a:pPr lvl="0" marL="609600" indent="-609600">
              <a:buClr>
                <a:srgbClr val="000099"/>
              </a:buClr>
              <a:buAutoNum type="alphaUcPeriod" startAt="1"/>
              <a:defRPr sz="1800"/>
            </a:pPr>
            <a:r>
              <a:rPr sz="3200">
                <a:solidFill>
                  <a:srgbClr val="000099"/>
                </a:solidFill>
              </a:rPr>
              <a:t>Heterozygous traits are a combination of two alleles</a:t>
            </a:r>
            <a:endParaRPr sz="3200">
              <a:solidFill>
                <a:srgbClr val="000099"/>
              </a:solidFill>
            </a:endParaRPr>
          </a:p>
          <a:p>
            <a:pPr lvl="0" marL="609600" indent="-609600">
              <a:buClr>
                <a:srgbClr val="000099"/>
              </a:buClr>
              <a:buAutoNum type="alphaUcPeriod" startAt="1"/>
              <a:defRPr sz="1800"/>
            </a:pPr>
            <a:r>
              <a:rPr sz="3200">
                <a:solidFill>
                  <a:srgbClr val="000099"/>
                </a:solidFill>
              </a:rPr>
              <a:t>Appearance of a </a:t>
            </a:r>
            <a:r>
              <a:rPr b="1" i="1" sz="3200">
                <a:solidFill>
                  <a:srgbClr val="000099"/>
                </a:solidFill>
              </a:rPr>
              <a:t>3</a:t>
            </a:r>
            <a:r>
              <a:rPr b="1" baseline="30000" i="1" sz="3200">
                <a:solidFill>
                  <a:srgbClr val="000099"/>
                </a:solidFill>
              </a:rPr>
              <a:t>rd</a:t>
            </a:r>
            <a:r>
              <a:rPr b="1" i="1" sz="3200">
                <a:solidFill>
                  <a:srgbClr val="000099"/>
                </a:solidFill>
              </a:rPr>
              <a:t> phenotype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normAutofit fontScale="100000" lnSpcReduction="0"/>
          </a:bodyPr>
          <a:lstStyle/>
          <a:p>
            <a:pPr lvl="0"/>
          </a:p>
        </p:txBody>
      </p:sp>
      <p:sp>
        <p:nvSpPr>
          <p:cNvPr id="17" name="Shape 17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lvl="0">
              <a:buChar char="•"/>
            </a:pPr>
          </a:p>
        </p:txBody>
      </p:sp>
      <p:pic>
        <p:nvPicPr>
          <p:cNvPr id="18" name="figure_14_9.png" descr="figure_14_9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09800" y="152400"/>
            <a:ext cx="4919663" cy="5334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 algn="l">
              <a:defRPr sz="1800"/>
            </a:pPr>
            <a:r>
              <a:rPr sz="3200">
                <a:solidFill>
                  <a:srgbClr val="000099"/>
                </a:solidFill>
              </a:rPr>
              <a:t>II.  </a:t>
            </a:r>
            <a:r>
              <a:rPr sz="3200">
                <a:solidFill>
                  <a:srgbClr val="000099"/>
                </a:solidFill>
                <a:latin typeface="Arial Bold"/>
                <a:ea typeface="Arial Bold"/>
                <a:cs typeface="Arial Bold"/>
                <a:sym typeface="Arial Bold"/>
              </a:rPr>
              <a:t>Codominance</a:t>
            </a:r>
          </a:p>
        </p:txBody>
      </p:sp>
      <p:sp>
        <p:nvSpPr>
          <p:cNvPr id="23" name="Shape 23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SzTx/>
              <a:buNone/>
              <a:defRPr sz="1800"/>
            </a:pPr>
            <a:r>
              <a:rPr sz="3200"/>
              <a:t>	</a:t>
            </a:r>
            <a:r>
              <a:rPr sz="2800">
                <a:solidFill>
                  <a:srgbClr val="000099"/>
                </a:solidFill>
              </a:rPr>
              <a:t>A.  Heterozygous expresses </a:t>
            </a:r>
            <a:r>
              <a:rPr b="1" i="1" sz="2800">
                <a:solidFill>
                  <a:srgbClr val="000099"/>
                </a:solidFill>
              </a:rPr>
              <a:t>both</a:t>
            </a:r>
            <a:r>
              <a:rPr sz="2800">
                <a:solidFill>
                  <a:srgbClr val="000099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sz="2800">
                <a:solidFill>
                  <a:srgbClr val="000099"/>
                </a:solidFill>
              </a:rPr>
              <a:t>traits</a:t>
            </a:r>
            <a:endParaRPr sz="2800">
              <a:solidFill>
                <a:srgbClr val="000099"/>
              </a:solidFill>
            </a:endParaRPr>
          </a:p>
          <a:p>
            <a:pPr lvl="0">
              <a:buSzTx/>
              <a:buNone/>
              <a:defRPr sz="1800"/>
            </a:pPr>
            <a:r>
              <a:rPr sz="2800">
                <a:solidFill>
                  <a:srgbClr val="000099"/>
                </a:solidFill>
              </a:rPr>
              <a:t>	B. Examples: Spotted Animals</a:t>
            </a:r>
          </a:p>
        </p:txBody>
      </p:sp>
      <p:pic>
        <p:nvPicPr>
          <p:cNvPr id="24" name="image004.jpg" descr="image004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19200" y="5029200"/>
            <a:ext cx="2438400" cy="1646238"/>
          </a:xfrm>
          <a:prstGeom prst="rect">
            <a:avLst/>
          </a:prstGeom>
          <a:ln w="12700">
            <a:miter lim="400000"/>
          </a:ln>
        </p:spPr>
      </p:pic>
      <p:pic>
        <p:nvPicPr>
          <p:cNvPr id="25" name="613px-Co-dominance_Rhododendron.jpg" descr="613px-Co-dominance_Rhododendron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29200" y="3733800"/>
            <a:ext cx="2919413" cy="2852738"/>
          </a:xfrm>
          <a:prstGeom prst="rect">
            <a:avLst/>
          </a:prstGeom>
          <a:ln w="12700">
            <a:miter lim="400000"/>
          </a:ln>
        </p:spPr>
      </p:pic>
      <p:pic>
        <p:nvPicPr>
          <p:cNvPr id="26" name="image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0" y="3352800"/>
            <a:ext cx="1800225" cy="1828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" name="image.pn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429000" y="3429000"/>
            <a:ext cx="1477963" cy="1981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 marL="1117600" indent="-1117600" algn="l">
              <a:defRPr sz="1800"/>
            </a:pPr>
            <a:r>
              <a:rPr sz="3200">
                <a:solidFill>
                  <a:srgbClr val="000099"/>
                </a:solidFill>
              </a:rPr>
              <a:t>III.  </a:t>
            </a:r>
            <a:r>
              <a:rPr sz="3200">
                <a:solidFill>
                  <a:srgbClr val="000099"/>
                </a:solidFill>
                <a:latin typeface="Arial Bold"/>
                <a:ea typeface="Arial Bold"/>
                <a:cs typeface="Arial Bold"/>
                <a:sym typeface="Arial Bold"/>
              </a:rPr>
              <a:t>Polygenic Inheritance</a:t>
            </a:r>
            <a:r>
              <a:rPr sz="3200">
                <a:solidFill>
                  <a:srgbClr val="000099"/>
                </a:solidFill>
              </a:rPr>
              <a:t>:</a:t>
            </a:r>
          </a:p>
        </p:txBody>
      </p:sp>
      <p:sp>
        <p:nvSpPr>
          <p:cNvPr id="32" name="Shape 32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SzTx/>
              <a:buNone/>
              <a:defRPr sz="1800"/>
            </a:pPr>
            <a:r>
              <a:rPr sz="3200">
                <a:solidFill>
                  <a:srgbClr val="000099"/>
                </a:solidFill>
              </a:rPr>
              <a:t>	A.  Two or more genes affect a single 	character</a:t>
            </a:r>
            <a:endParaRPr sz="3200">
              <a:solidFill>
                <a:srgbClr val="000099"/>
              </a:solidFill>
            </a:endParaRPr>
          </a:p>
          <a:p>
            <a:pPr lvl="0">
              <a:buSzTx/>
              <a:buNone/>
              <a:defRPr sz="1800"/>
            </a:pPr>
            <a:r>
              <a:rPr sz="3200">
                <a:solidFill>
                  <a:srgbClr val="000099"/>
                </a:solidFill>
              </a:rPr>
              <a:t>	B.  Height, skin color, eye color, finger pattern.</a:t>
            </a:r>
            <a:endParaRPr sz="3200">
              <a:solidFill>
                <a:srgbClr val="000099"/>
              </a:solidFill>
            </a:endParaRPr>
          </a:p>
          <a:p>
            <a:pPr lvl="0">
              <a:buSzTx/>
              <a:buNone/>
              <a:defRPr sz="1800"/>
            </a:pPr>
            <a:r>
              <a:rPr sz="3200">
                <a:solidFill>
                  <a:srgbClr val="000099"/>
                </a:solidFill>
              </a:rPr>
              <a:t>	C.  AaBbCc</a:t>
            </a:r>
          </a:p>
        </p:txBody>
      </p:sp>
      <p:pic>
        <p:nvPicPr>
          <p:cNvPr id="33" name="skin_color_range.jpg" descr="skin_color_range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657600" y="3352800"/>
            <a:ext cx="5110163" cy="18049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 algn="l">
              <a:defRPr sz="1800"/>
            </a:pPr>
            <a:r>
              <a:rPr sz="3200">
                <a:solidFill>
                  <a:srgbClr val="000099"/>
                </a:solidFill>
              </a:rPr>
              <a:t>IV.  </a:t>
            </a:r>
            <a:r>
              <a:rPr sz="3200">
                <a:solidFill>
                  <a:srgbClr val="000099"/>
                </a:solidFill>
                <a:latin typeface="Arial Bold"/>
                <a:ea typeface="Arial Bold"/>
                <a:cs typeface="Arial Bold"/>
                <a:sym typeface="Arial Bold"/>
              </a:rPr>
              <a:t>Sex-Linked Traits</a:t>
            </a:r>
          </a:p>
        </p:txBody>
      </p:sp>
      <p:sp>
        <p:nvSpPr>
          <p:cNvPr id="38" name="Shape 38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609600" indent="-609600">
              <a:buClr>
                <a:srgbClr val="000099"/>
              </a:buClr>
              <a:buAutoNum type="alphaUcPeriod" startAt="1"/>
              <a:defRPr sz="1800"/>
            </a:pPr>
            <a:r>
              <a:rPr sz="3200">
                <a:solidFill>
                  <a:srgbClr val="000099"/>
                </a:solidFill>
              </a:rPr>
              <a:t>Gene carried on sex-chromosome</a:t>
            </a:r>
            <a:endParaRPr sz="3200">
              <a:solidFill>
                <a:srgbClr val="000099"/>
              </a:solidFill>
            </a:endParaRPr>
          </a:p>
          <a:p>
            <a:pPr lvl="0" marL="609600" indent="-609600">
              <a:buClr>
                <a:srgbClr val="000099"/>
              </a:buClr>
              <a:buAutoNum type="alphaUcPeriod" startAt="1"/>
              <a:defRPr sz="1800"/>
            </a:pPr>
            <a:r>
              <a:rPr sz="3200">
                <a:solidFill>
                  <a:srgbClr val="000099"/>
                </a:solidFill>
              </a:rPr>
              <a:t>Red-Green Color Blindness/Hemophilia</a:t>
            </a:r>
            <a:endParaRPr sz="3200">
              <a:solidFill>
                <a:srgbClr val="000099"/>
              </a:solidFill>
            </a:endParaRPr>
          </a:p>
          <a:p>
            <a:pPr lvl="0" marL="609600" indent="-609600">
              <a:buSzTx/>
              <a:buNone/>
              <a:defRPr sz="1800"/>
            </a:pPr>
            <a:r>
              <a:rPr sz="3200"/>
              <a:t>	</a:t>
            </a:r>
          </a:p>
        </p:txBody>
      </p:sp>
      <p:pic>
        <p:nvPicPr>
          <p:cNvPr id="39" name="image003.jpg" descr="image003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410200" y="3048000"/>
            <a:ext cx="2133600" cy="1947863"/>
          </a:xfrm>
          <a:prstGeom prst="rect">
            <a:avLst/>
          </a:prstGeom>
          <a:ln w="12700">
            <a:miter lim="400000"/>
          </a:ln>
        </p:spPr>
      </p:pic>
      <p:pic>
        <p:nvPicPr>
          <p:cNvPr id="40" name="9962.jpg" descr="9962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66800" y="2667000"/>
            <a:ext cx="3810000" cy="304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Red-Green Color Blindness</a:t>
            </a:r>
          </a:p>
        </p:txBody>
      </p:sp>
      <p:sp>
        <p:nvSpPr>
          <p:cNvPr id="45" name="Shape 45"/>
          <p:cNvSpPr/>
          <p:nvPr>
            <p:ph type="body" idx="4294967295"/>
          </p:nvPr>
        </p:nvSpPr>
        <p:spPr>
          <a:xfrm>
            <a:off x="457200" y="15240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Char char="•"/>
              <a:defRPr sz="1800"/>
            </a:pPr>
            <a:r>
              <a:rPr sz="3200"/>
              <a:t>Recessive X-Linked disorder</a:t>
            </a:r>
            <a:endParaRPr sz="3200"/>
          </a:p>
          <a:p>
            <a:pPr lvl="1" marL="742950" indent="-285750">
              <a:spcBef>
                <a:spcPts val="600"/>
              </a:spcBef>
              <a:defRPr sz="1800"/>
            </a:pPr>
            <a:r>
              <a:rPr sz="2800"/>
              <a:t>X</a:t>
            </a:r>
            <a:r>
              <a:rPr baseline="30000" sz="2800"/>
              <a:t>N</a:t>
            </a:r>
            <a:r>
              <a:rPr sz="2800"/>
              <a:t> shows the normal trait on the X chromosome</a:t>
            </a:r>
            <a:endParaRPr sz="2800"/>
          </a:p>
          <a:p>
            <a:pPr lvl="1" marL="742950" indent="-285750">
              <a:spcBef>
                <a:spcPts val="600"/>
              </a:spcBef>
              <a:defRPr sz="1800"/>
            </a:pPr>
            <a:r>
              <a:rPr sz="2800"/>
              <a:t>X</a:t>
            </a:r>
            <a:r>
              <a:rPr baseline="30000" sz="2800"/>
              <a:t>C</a:t>
            </a:r>
            <a:r>
              <a:rPr sz="2800"/>
              <a:t> shows the trait for color blindness on the X chromosome</a:t>
            </a:r>
            <a:endParaRPr sz="2800"/>
          </a:p>
          <a:p>
            <a:pPr lvl="1" marL="742950" indent="-285750">
              <a:spcBef>
                <a:spcPts val="600"/>
              </a:spcBef>
              <a:defRPr sz="1800"/>
            </a:pPr>
            <a:r>
              <a:rPr sz="2800"/>
              <a:t>Y chromosome is normal</a:t>
            </a:r>
          </a:p>
        </p:txBody>
      </p:sp>
      <p:pic>
        <p:nvPicPr>
          <p:cNvPr id="46" name="image003.jpg" descr="image003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900737" y="3505200"/>
            <a:ext cx="2633663" cy="24050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Red-Green Color Blindness</a:t>
            </a:r>
          </a:p>
        </p:txBody>
      </p:sp>
      <p:sp>
        <p:nvSpPr>
          <p:cNvPr id="51" name="Shape 51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Char char="•"/>
              <a:defRPr sz="1800"/>
            </a:pPr>
            <a:r>
              <a:rPr sz="3200"/>
              <a:t>Males receive a Y chromosome from their father and an X chromosome from their mother</a:t>
            </a:r>
            <a:endParaRPr sz="3200"/>
          </a:p>
          <a:p>
            <a:pPr lvl="1" marL="742950" indent="-285750">
              <a:spcBef>
                <a:spcPts val="600"/>
              </a:spcBef>
              <a:defRPr sz="1800"/>
            </a:pPr>
            <a:r>
              <a:rPr sz="2800"/>
              <a:t>Males receiving X</a:t>
            </a:r>
            <a:r>
              <a:rPr baseline="30000" sz="2800"/>
              <a:t>C </a:t>
            </a:r>
            <a:r>
              <a:rPr sz="2800"/>
              <a:t>from their mother will be color blind (more common) </a:t>
            </a:r>
            <a:endParaRPr sz="2800"/>
          </a:p>
          <a:p>
            <a:pPr lvl="1" marL="742950" indent="-285750">
              <a:spcBef>
                <a:spcPts val="600"/>
              </a:spcBef>
              <a:defRPr sz="1800"/>
            </a:pPr>
            <a:r>
              <a:rPr sz="2800"/>
              <a:t>Females must receive X</a:t>
            </a:r>
            <a:r>
              <a:rPr baseline="30000" sz="2800"/>
              <a:t>C</a:t>
            </a:r>
            <a:r>
              <a:rPr sz="2800"/>
              <a:t> from </a:t>
            </a:r>
            <a:endParaRPr sz="2800"/>
          </a:p>
          <a:p>
            <a:pPr lvl="1" marL="285750" indent="171450">
              <a:spcBef>
                <a:spcPts val="600"/>
              </a:spcBef>
              <a:buSzTx/>
              <a:buNone/>
              <a:defRPr sz="1800"/>
            </a:pPr>
            <a:r>
              <a:rPr sz="2800"/>
              <a:t>mom AND dad to be colorblind</a:t>
            </a:r>
            <a:endParaRPr sz="2800"/>
          </a:p>
          <a:p>
            <a:pPr lvl="1" marL="285750" indent="171450">
              <a:spcBef>
                <a:spcPts val="600"/>
              </a:spcBef>
              <a:buSzTx/>
              <a:buNone/>
              <a:defRPr sz="1800"/>
            </a:pPr>
            <a:r>
              <a:rPr sz="2800"/>
              <a:t>(Rare)</a:t>
            </a:r>
          </a:p>
        </p:txBody>
      </p:sp>
      <p:pic>
        <p:nvPicPr>
          <p:cNvPr id="52" name="image003.jpg" descr="image003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77000" y="4343400"/>
            <a:ext cx="2633663" cy="24050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