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lvl1pPr>
      <a:defRPr>
        <a:latin typeface="Palatino Linotype"/>
        <a:ea typeface="Palatino Linotype"/>
        <a:cs typeface="Palatino Linotype"/>
        <a:sym typeface="Palatino Linotype"/>
      </a:defRPr>
    </a:lvl1pPr>
    <a:lvl2pPr indent="457200">
      <a:defRPr>
        <a:latin typeface="Palatino Linotype"/>
        <a:ea typeface="Palatino Linotype"/>
        <a:cs typeface="Palatino Linotype"/>
        <a:sym typeface="Palatino Linotype"/>
      </a:defRPr>
    </a:lvl2pPr>
    <a:lvl3pPr indent="914400">
      <a:defRPr>
        <a:latin typeface="Palatino Linotype"/>
        <a:ea typeface="Palatino Linotype"/>
        <a:cs typeface="Palatino Linotype"/>
        <a:sym typeface="Palatino Linotype"/>
      </a:defRPr>
    </a:lvl3pPr>
    <a:lvl4pPr indent="1371600">
      <a:defRPr>
        <a:latin typeface="Palatino Linotype"/>
        <a:ea typeface="Palatino Linotype"/>
        <a:cs typeface="Palatino Linotype"/>
        <a:sym typeface="Palatino Linotype"/>
      </a:defRPr>
    </a:lvl4pPr>
    <a:lvl5pPr indent="1828800">
      <a:defRPr>
        <a:latin typeface="Palatino Linotype"/>
        <a:ea typeface="Palatino Linotype"/>
        <a:cs typeface="Palatino Linotype"/>
        <a:sym typeface="Palatino Linotype"/>
      </a:defRPr>
    </a:lvl5pPr>
    <a:lvl6pPr indent="2286000">
      <a:defRPr>
        <a:latin typeface="Palatino Linotype"/>
        <a:ea typeface="Palatino Linotype"/>
        <a:cs typeface="Palatino Linotype"/>
        <a:sym typeface="Palatino Linotype"/>
      </a:defRPr>
    </a:lvl6pPr>
    <a:lvl7pPr indent="2743200">
      <a:defRPr>
        <a:latin typeface="Palatino Linotype"/>
        <a:ea typeface="Palatino Linotype"/>
        <a:cs typeface="Palatino Linotype"/>
        <a:sym typeface="Palatino Linotype"/>
      </a:defRPr>
    </a:lvl7pPr>
    <a:lvl8pPr indent="3200400">
      <a:defRPr>
        <a:latin typeface="Palatino Linotype"/>
        <a:ea typeface="Palatino Linotype"/>
        <a:cs typeface="Palatino Linotype"/>
        <a:sym typeface="Palatino Linotype"/>
      </a:defRPr>
    </a:lvl8pPr>
    <a:lvl9pPr indent="3657600">
      <a:defRPr>
        <a:latin typeface="Palatino Linotype"/>
        <a:ea typeface="Palatino Linotype"/>
        <a:cs typeface="Palatino Linotype"/>
        <a:sym typeface="Palatino Linotyp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EEE"/>
          </a:solidFill>
        </a:fill>
      </a:tcStyle>
    </a:wholeTbl>
    <a:band2H>
      <a:tcTxStyle b="def" i="def"/>
      <a:tcStyle>
        <a:tcBdr/>
        <a:fill>
          <a:solidFill>
            <a:srgbClr val="EAEFF7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DBE1"/>
          </a:solidFill>
        </a:fill>
      </a:tcStyle>
    </a:wholeTbl>
    <a:band2H>
      <a:tcTxStyle b="def" i="def"/>
      <a:tcStyle>
        <a:tcBdr/>
        <a:fill>
          <a:solidFill>
            <a:srgbClr val="ECEEF1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BDF"/>
          </a:solidFill>
        </a:fill>
      </a:tcStyle>
    </a:wholeTbl>
    <a:band2H>
      <a:tcTxStyle b="def" i="def"/>
      <a:tcStyle>
        <a:tcBdr/>
        <a:fill>
          <a:solidFill>
            <a:srgbClr val="EFEEF0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29DD1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29DD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828800" y="3168824"/>
            <a:ext cx="4572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6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777240" y="0"/>
            <a:ext cx="7543801" cy="337185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2133600" y="3371850"/>
            <a:ext cx="6172200" cy="693082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777240" y="4533900"/>
            <a:ext cx="7543801" cy="1257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2133600" y="685801"/>
            <a:ext cx="5791200" cy="384809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body" idx="1"/>
          </p:nvPr>
        </p:nvSpPr>
        <p:spPr>
          <a:xfrm>
            <a:off x="2133600" y="533400"/>
            <a:ext cx="6096000" cy="3962401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777240" y="4495800"/>
            <a:ext cx="7543801" cy="1295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4267200" y="4074497"/>
            <a:ext cx="4572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4572000" y="4255007"/>
            <a:ext cx="3733800" cy="75624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2286000" y="190500"/>
            <a:ext cx="6035041" cy="4064508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777240" y="4306401"/>
            <a:ext cx="7543801" cy="148479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344167" y="439334"/>
            <a:ext cx="3273554" cy="3867068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body" idx="1"/>
          </p:nvPr>
        </p:nvSpPr>
        <p:spPr>
          <a:xfrm>
            <a:off x="1341119" y="0"/>
            <a:ext cx="3273554" cy="19637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SzTx/>
              <a:buFontTx/>
              <a:buNone/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29" name="Shape 29"/>
          <p:cNvSpPr/>
          <p:nvPr/>
        </p:nvSpPr>
        <p:spPr>
          <a:xfrm>
            <a:off x="1056639" y="520191"/>
            <a:ext cx="4572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0" name="Shape 30"/>
          <p:cNvSpPr/>
          <p:nvPr/>
        </p:nvSpPr>
        <p:spPr>
          <a:xfrm>
            <a:off x="4780279" y="520191"/>
            <a:ext cx="4572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777240" y="3162300"/>
            <a:ext cx="7543801" cy="2628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777240" y="4876800"/>
            <a:ext cx="7543801" cy="914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328920" y="1774588"/>
            <a:ext cx="4572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8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838200" y="468086"/>
            <a:ext cx="4343400" cy="3864430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 marL="663355" indent="-279307">
              <a:defRPr sz="2400"/>
            </a:lvl2pPr>
            <a:lvl3pPr marL="1057046" indent="-307238">
              <a:defRPr sz="2400"/>
            </a:lvl3pPr>
            <a:lvl4pPr marL="1456944" indent="-341376">
              <a:defRPr sz="2400"/>
            </a:lvl4pPr>
            <a:lvl5pPr marL="1731264" indent="-341376"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777240" y="4332515"/>
            <a:ext cx="7543801" cy="145868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body" idx="1"/>
          </p:nvPr>
        </p:nvSpPr>
        <p:spPr>
          <a:xfrm>
            <a:off x="2743200" y="3218730"/>
            <a:ext cx="5029200" cy="118943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300"/>
              </a:spcBef>
              <a:buSzTx/>
              <a:buFontTx/>
              <a:buNone/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45" name="Shape 45"/>
          <p:cNvSpPr/>
          <p:nvPr/>
        </p:nvSpPr>
        <p:spPr>
          <a:xfrm>
            <a:off x="2435351" y="3331464"/>
            <a:ext cx="4572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46" name="Shape 46"/>
          <p:cNvSpPr/>
          <p:nvPr>
            <p:ph type="title"/>
          </p:nvPr>
        </p:nvSpPr>
        <p:spPr>
          <a:xfrm>
            <a:off x="777240" y="4408167"/>
            <a:ext cx="7543801" cy="13830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Shape 5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Shape 6"/>
          <p:cNvSpPr/>
          <p:nvPr>
            <p:ph type="title"/>
          </p:nvPr>
        </p:nvSpPr>
        <p:spPr>
          <a:xfrm>
            <a:off x="609600" y="0"/>
            <a:ext cx="2133600" cy="579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2895600" y="685801"/>
            <a:ext cx="5029200" cy="61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  <a:ln w="12700">
            <a:miter lim="400000"/>
          </a:ln>
        </p:spPr>
        <p:txBody>
          <a:bodyPr lIns="9144" tIns="9144" rIns="9144" bIns="9144" anchor="b">
            <a:spAutoFit/>
          </a:bodyPr>
          <a:lstStyle>
            <a:lvl1pPr>
              <a:defRPr sz="1600">
                <a:solidFill>
                  <a:srgbClr val="FFFFFF">
                    <a:alpha val="60000"/>
                  </a:srgbClr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 advClick="1"/>
  <p:txStyles>
    <p:titleStyle>
      <a:lvl1pPr>
        <a:defRPr sz="49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1pPr>
      <a:lvl2pPr>
        <a:defRPr sz="49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2pPr>
      <a:lvl3pPr>
        <a:defRPr sz="49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3pPr>
      <a:lvl4pPr>
        <a:defRPr sz="49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4pPr>
      <a:lvl5pPr>
        <a:defRPr sz="49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5pPr>
      <a:lvl6pPr>
        <a:defRPr sz="49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6pPr>
      <a:lvl7pPr>
        <a:defRPr sz="49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7pPr>
      <a:lvl8pPr>
        <a:defRPr sz="49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8pPr>
      <a:lvl9pPr>
        <a:defRPr sz="49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9pPr>
    </p:titleStyle>
    <p:bodyStyle>
      <a:lvl1pPr marL="274320" indent="-256031">
        <a:spcBef>
          <a:spcPts val="500"/>
        </a:spcBef>
        <a:buSzPct val="60000"/>
        <a:buFont typeface="Wingdings"/>
        <a:buChar char=""/>
        <a:defRPr sz="21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1pPr>
      <a:lvl2pPr marL="667030" indent="-282982">
        <a:spcBef>
          <a:spcPts val="500"/>
        </a:spcBef>
        <a:buSzPct val="60000"/>
        <a:buFont typeface="Wingdings"/>
        <a:buChar char=""/>
        <a:defRPr sz="21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2pPr>
      <a:lvl3pPr marL="1066082" indent="-316274">
        <a:spcBef>
          <a:spcPts val="500"/>
        </a:spcBef>
        <a:buSzPct val="60000"/>
        <a:buFont typeface="Wingdings"/>
        <a:buChar char=""/>
        <a:defRPr sz="21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3pPr>
      <a:lvl4pPr marL="1451610" indent="-336042">
        <a:spcBef>
          <a:spcPts val="500"/>
        </a:spcBef>
        <a:buSzPct val="60000"/>
        <a:buFont typeface="Wingdings"/>
        <a:buChar char=""/>
        <a:defRPr sz="21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4pPr>
      <a:lvl5pPr marL="1748332" indent="-358444">
        <a:spcBef>
          <a:spcPts val="500"/>
        </a:spcBef>
        <a:buSzPct val="60000"/>
        <a:buFont typeface="Wingdings"/>
        <a:buChar char=""/>
        <a:defRPr sz="21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5pPr>
      <a:lvl6pPr marL="2093976" indent="-384048">
        <a:spcBef>
          <a:spcPts val="500"/>
        </a:spcBef>
        <a:buSzPct val="60000"/>
        <a:buFont typeface="Wingdings"/>
        <a:buChar char=""/>
        <a:defRPr sz="21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6pPr>
      <a:lvl7pPr marL="2368295" indent="-384048">
        <a:spcBef>
          <a:spcPts val="500"/>
        </a:spcBef>
        <a:buSzPct val="60000"/>
        <a:buFont typeface="Wingdings"/>
        <a:buChar char=""/>
        <a:defRPr sz="21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7pPr>
      <a:lvl8pPr marL="2642616" indent="-384048">
        <a:spcBef>
          <a:spcPts val="500"/>
        </a:spcBef>
        <a:buSzPct val="60000"/>
        <a:buFont typeface="Wingdings"/>
        <a:buChar char=""/>
        <a:defRPr sz="21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8pPr>
      <a:lvl9pPr marL="2962655" indent="-384048">
        <a:spcBef>
          <a:spcPts val="500"/>
        </a:spcBef>
        <a:buSzPct val="60000"/>
        <a:buFont typeface="Wingdings"/>
        <a:buChar char=""/>
        <a:defRPr sz="21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9pPr>
    </p:bodyStyle>
    <p:otherStyle>
      <a:lvl1pPr>
        <a:defRPr sz="1600">
          <a:solidFill>
            <a:schemeClr val="tx1"/>
          </a:solidFill>
          <a:latin typeface="+mn-lt"/>
          <a:ea typeface="+mn-ea"/>
          <a:cs typeface="+mn-cs"/>
          <a:sym typeface="Palatino Linotype"/>
        </a:defRPr>
      </a:lvl1pPr>
      <a:lvl2pPr indent="457200">
        <a:defRPr sz="1600">
          <a:solidFill>
            <a:schemeClr val="tx1"/>
          </a:solidFill>
          <a:latin typeface="+mn-lt"/>
          <a:ea typeface="+mn-ea"/>
          <a:cs typeface="+mn-cs"/>
          <a:sym typeface="Palatino Linotype"/>
        </a:defRPr>
      </a:lvl2pPr>
      <a:lvl3pPr indent="914400">
        <a:defRPr sz="1600">
          <a:solidFill>
            <a:schemeClr val="tx1"/>
          </a:solidFill>
          <a:latin typeface="+mn-lt"/>
          <a:ea typeface="+mn-ea"/>
          <a:cs typeface="+mn-cs"/>
          <a:sym typeface="Palatino Linotype"/>
        </a:defRPr>
      </a:lvl3pPr>
      <a:lvl4pPr indent="1371600">
        <a:defRPr sz="1600">
          <a:solidFill>
            <a:schemeClr val="tx1"/>
          </a:solidFill>
          <a:latin typeface="+mn-lt"/>
          <a:ea typeface="+mn-ea"/>
          <a:cs typeface="+mn-cs"/>
          <a:sym typeface="Palatino Linotype"/>
        </a:defRPr>
      </a:lvl4pPr>
      <a:lvl5pPr indent="1828800">
        <a:defRPr sz="1600">
          <a:solidFill>
            <a:schemeClr val="tx1"/>
          </a:solidFill>
          <a:latin typeface="+mn-lt"/>
          <a:ea typeface="+mn-ea"/>
          <a:cs typeface="+mn-cs"/>
          <a:sym typeface="Palatino Linotype"/>
        </a:defRPr>
      </a:lvl5pPr>
      <a:lvl6pPr indent="2286000">
        <a:defRPr sz="1600">
          <a:solidFill>
            <a:schemeClr val="tx1"/>
          </a:solidFill>
          <a:latin typeface="+mn-lt"/>
          <a:ea typeface="+mn-ea"/>
          <a:cs typeface="+mn-cs"/>
          <a:sym typeface="Palatino Linotype"/>
        </a:defRPr>
      </a:lvl6pPr>
      <a:lvl7pPr indent="2743200">
        <a:defRPr sz="1600">
          <a:solidFill>
            <a:schemeClr val="tx1"/>
          </a:solidFill>
          <a:latin typeface="+mn-lt"/>
          <a:ea typeface="+mn-ea"/>
          <a:cs typeface="+mn-cs"/>
          <a:sym typeface="Palatino Linotype"/>
        </a:defRPr>
      </a:lvl7pPr>
      <a:lvl8pPr indent="3200400">
        <a:defRPr sz="1600">
          <a:solidFill>
            <a:schemeClr val="tx1"/>
          </a:solidFill>
          <a:latin typeface="+mn-lt"/>
          <a:ea typeface="+mn-ea"/>
          <a:cs typeface="+mn-cs"/>
          <a:sym typeface="Palatino Linotype"/>
        </a:defRPr>
      </a:lvl8pPr>
      <a:lvl9pPr indent="3657600">
        <a:defRPr sz="1600">
          <a:solidFill>
            <a:schemeClr val="tx1"/>
          </a:solidFill>
          <a:latin typeface="+mn-lt"/>
          <a:ea typeface="+mn-ea"/>
          <a:cs typeface="+mn-cs"/>
          <a:sym typeface="Palatino Linotyp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777240" y="1219200"/>
            <a:ext cx="7543801" cy="215265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White Blood Cells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2133600" y="3375490"/>
            <a:ext cx="6172200" cy="685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Immune System</a:t>
            </a:r>
          </a:p>
        </p:txBody>
      </p:sp>
      <p:pic>
        <p:nvPicPr>
          <p:cNvPr id="6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8314" y="4338527"/>
            <a:ext cx="3441701" cy="236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body" idx="1"/>
          </p:nvPr>
        </p:nvSpPr>
        <p:spPr>
          <a:xfrm>
            <a:off x="1113190" y="1661060"/>
            <a:ext cx="7594301" cy="3657599"/>
          </a:xfrm>
          <a:prstGeom prst="rect">
            <a:avLst/>
          </a:prstGeom>
        </p:spPr>
        <p:txBody>
          <a:bodyPr/>
          <a:lstStyle/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Attacks T4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No Interleukin-2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No B lymphocytes (no antibodies)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No cytotoxic killer cells</a:t>
            </a:r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299347" y="-22177"/>
            <a:ext cx="7930254" cy="165516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HIV: Human Immunodeficiency Virus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body" idx="1"/>
          </p:nvPr>
        </p:nvSpPr>
        <p:spPr>
          <a:xfrm>
            <a:off x="272108" y="680762"/>
            <a:ext cx="8871892" cy="3892059"/>
          </a:xfrm>
          <a:prstGeom prst="rect">
            <a:avLst/>
          </a:prstGeom>
        </p:spPr>
        <p:txBody>
          <a:bodyPr/>
          <a:lstStyle/>
          <a:p>
            <a:pPr lvl="0" marL="457200" indent="-438911"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Surrounds and eats a virus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457200" indent="-438911"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Small virus fragments are left on macrophage membrane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457200" indent="-438911">
              <a:spcBef>
                <a:spcPts val="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Acts as a “key” to activate </a:t>
            </a:r>
            <a:r>
              <a:rPr sz="3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T4 lymphocyte</a:t>
            </a:r>
          </a:p>
        </p:txBody>
      </p:sp>
      <p:sp>
        <p:nvSpPr>
          <p:cNvPr id="64" name="Shape 64"/>
          <p:cNvSpPr/>
          <p:nvPr>
            <p:ph type="title"/>
          </p:nvPr>
        </p:nvSpPr>
        <p:spPr>
          <a:xfrm>
            <a:off x="685800" y="228600"/>
            <a:ext cx="7543800" cy="914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Macrophages</a:t>
            </a:r>
          </a:p>
        </p:txBody>
      </p:sp>
      <p:pic>
        <p:nvPicPr>
          <p:cNvPr id="65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108" y="4495800"/>
            <a:ext cx="2425701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3596" y="3984738"/>
            <a:ext cx="3992586" cy="2644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body" idx="1"/>
          </p:nvPr>
        </p:nvSpPr>
        <p:spPr>
          <a:xfrm>
            <a:off x="455592" y="54815"/>
            <a:ext cx="8160234" cy="3665281"/>
          </a:xfrm>
          <a:prstGeom prst="rect">
            <a:avLst/>
          </a:prstGeom>
        </p:spPr>
        <p:txBody>
          <a:bodyPr/>
          <a:lstStyle/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Receptor site “lock” for macrophage “key”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Produces </a:t>
            </a:r>
            <a:r>
              <a:rPr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interleukin-2 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(chemical)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Shape 69"/>
          <p:cNvSpPr/>
          <p:nvPr>
            <p:ph type="title"/>
          </p:nvPr>
        </p:nvSpPr>
        <p:spPr>
          <a:xfrm>
            <a:off x="1072024" y="23184"/>
            <a:ext cx="7543801" cy="914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T4 Lymphocyte</a:t>
            </a:r>
          </a:p>
        </p:txBody>
      </p:sp>
      <p:pic>
        <p:nvPicPr>
          <p:cNvPr id="70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2730605"/>
            <a:ext cx="5943600" cy="393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body" idx="1"/>
          </p:nvPr>
        </p:nvSpPr>
        <p:spPr>
          <a:xfrm>
            <a:off x="206159" y="-1"/>
            <a:ext cx="8478658" cy="3657600"/>
          </a:xfrm>
          <a:prstGeom prst="rect">
            <a:avLst/>
          </a:prstGeom>
        </p:spPr>
        <p:txBody>
          <a:bodyPr/>
          <a:lstStyle/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Starts the production of</a:t>
            </a:r>
            <a:r>
              <a:rPr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 B-lymphocytes </a:t>
            </a: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 T8 Lymphocytes</a:t>
            </a:r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685800" y="228600"/>
            <a:ext cx="7543800" cy="914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Interleuken-2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278371" y="1011013"/>
            <a:ext cx="8865629" cy="5846988"/>
          </a:xfrm>
          <a:prstGeom prst="rect">
            <a:avLst/>
          </a:prstGeom>
        </p:spPr>
        <p:txBody>
          <a:bodyPr/>
          <a:lstStyle/>
          <a:p>
            <a:pPr lvl="0" marL="359663" indent="-341375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Grows and divides into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 marL="761358" indent="-377310">
              <a:spcBef>
                <a:spcPts val="600"/>
              </a:spcBef>
              <a:buClr>
                <a:srgbClr val="FF0000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Plasma cells</a:t>
            </a:r>
            <a:endParaRPr sz="19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 marL="1171507" indent="-421699">
              <a:spcBef>
                <a:spcPts val="600"/>
              </a:spcBef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Produce </a:t>
            </a:r>
            <a:r>
              <a:rPr sz="2800" u="sng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antiubodies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 against a virus</a:t>
            </a:r>
            <a:endParaRPr sz="17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 marL="1171507" indent="-421699">
              <a:spcBef>
                <a:spcPts val="600"/>
              </a:spcBef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Antibodies (“Y” shaped) cover up landing gear on virus</a:t>
            </a:r>
            <a:endParaRPr sz="17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 marL="1171507" indent="-421699">
              <a:spcBef>
                <a:spcPts val="600"/>
              </a:spcBef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Prevents infections</a:t>
            </a:r>
            <a:endParaRPr sz="17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 marL="761358" indent="-377310">
              <a:spcBef>
                <a:spcPts val="600"/>
              </a:spcBef>
              <a:buClr>
                <a:srgbClr val="FF0000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Memory cells</a:t>
            </a:r>
            <a:endParaRPr sz="19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 marL="1171507" indent="-421699">
              <a:spcBef>
                <a:spcPts val="600"/>
              </a:spcBef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Strengthens immune system</a:t>
            </a:r>
            <a:endParaRPr sz="17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 marL="1171507" indent="-421699">
              <a:spcBef>
                <a:spcPts val="600"/>
              </a:spcBef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Remains circulating in the blood</a:t>
            </a:r>
            <a:endParaRPr sz="17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 marL="1171507" indent="-421699">
              <a:spcBef>
                <a:spcPts val="600"/>
              </a:spcBef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If virus enters body again 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antibody production begins</a:t>
            </a:r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278373" y="91226"/>
            <a:ext cx="7543801" cy="914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B-Lymphocyte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777240" y="4876800"/>
            <a:ext cx="7543801" cy="914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79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7806" y="3206165"/>
            <a:ext cx="2719706" cy="3372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452" y="-2"/>
            <a:ext cx="5730244" cy="5730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xfrm>
            <a:off x="164400" y="165946"/>
            <a:ext cx="8979600" cy="5936891"/>
          </a:xfrm>
          <a:prstGeom prst="rect">
            <a:avLst/>
          </a:prstGeom>
        </p:spPr>
        <p:txBody>
          <a:bodyPr/>
          <a:lstStyle/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Antibodies and Macrophages destroy the virus before it enters a cell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Interleukin-2 also produces T8 lymphocytes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T8 produces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 marL="815259" indent="-431211">
              <a:spcBef>
                <a:spcPts val="700"/>
              </a:spcBef>
              <a:buClr>
                <a:srgbClr val="FF0000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Cytotoxic killer cells</a:t>
            </a:r>
            <a:endParaRPr sz="19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 marL="815259" indent="-431211">
              <a:spcBef>
                <a:spcPts val="700"/>
              </a:spcBef>
              <a:buClr>
                <a:srgbClr val="FF0000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Suppressor cells</a:t>
            </a:r>
          </a:p>
        </p:txBody>
      </p:sp>
      <p:sp>
        <p:nvSpPr>
          <p:cNvPr id="83" name="Shape 83"/>
          <p:cNvSpPr/>
          <p:nvPr>
            <p:ph type="title"/>
          </p:nvPr>
        </p:nvSpPr>
        <p:spPr>
          <a:xfrm>
            <a:off x="278373" y="228600"/>
            <a:ext cx="7543801" cy="914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T8 Lymphocyte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idx="1"/>
          </p:nvPr>
        </p:nvSpPr>
        <p:spPr>
          <a:xfrm>
            <a:off x="323725" y="-1222024"/>
            <a:ext cx="8820275" cy="6449753"/>
          </a:xfrm>
          <a:prstGeom prst="rect">
            <a:avLst/>
          </a:prstGeom>
        </p:spPr>
        <p:txBody>
          <a:bodyPr/>
          <a:lstStyle/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“cyto” = cell and “toxic” = poison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Destroys cells that have been infected with a virus</a:t>
            </a:r>
          </a:p>
        </p:txBody>
      </p:sp>
      <p:sp>
        <p:nvSpPr>
          <p:cNvPr id="86" name="Shape 86"/>
          <p:cNvSpPr/>
          <p:nvPr>
            <p:ph type="title"/>
          </p:nvPr>
        </p:nvSpPr>
        <p:spPr>
          <a:xfrm>
            <a:off x="323725" y="228600"/>
            <a:ext cx="7543801" cy="914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Cytotoxic Killer Cells</a:t>
            </a:r>
          </a:p>
        </p:txBody>
      </p:sp>
      <p:pic>
        <p:nvPicPr>
          <p:cNvPr id="87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6377" y="2724491"/>
            <a:ext cx="3886623" cy="4003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346400" y="-905422"/>
            <a:ext cx="8247714" cy="5804399"/>
          </a:xfrm>
          <a:prstGeom prst="rect">
            <a:avLst/>
          </a:prstGeom>
        </p:spPr>
        <p:txBody>
          <a:bodyPr/>
          <a:lstStyle/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Slows down the immune system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408431" indent="-390143">
              <a:spcBef>
                <a:spcPts val="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Tells T4 to stop producing Interleukin-2</a:t>
            </a:r>
          </a:p>
        </p:txBody>
      </p:sp>
      <p:sp>
        <p:nvSpPr>
          <p:cNvPr id="90" name="Shape 90"/>
          <p:cNvSpPr/>
          <p:nvPr>
            <p:ph type="title"/>
          </p:nvPr>
        </p:nvSpPr>
        <p:spPr>
          <a:xfrm>
            <a:off x="346400" y="228600"/>
            <a:ext cx="7543801" cy="914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Suppressor Cells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5400000">
              <a:srgbClr val="000000">
                <a:alpha val="32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629DD1"/>
          </a:solidFill>
          <a:prstDash val="solid"/>
          <a:bevel/>
        </a:ln>
        <a:effectLst>
          <a:outerShdw sx="100000" sy="100000" kx="0" ky="0" algn="b" rotWithShape="0" blurRad="76200" dist="38100" dir="54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rgbClr val="629DD1"/>
          </a:solidFill>
          <a:prstDash val="solid"/>
          <a:bevel/>
        </a:ln>
        <a:effectLst>
          <a:outerShdw sx="100000" sy="100000" kx="0" ky="0" algn="b" rotWithShape="0" blurRad="63500" dist="12700" dir="5400000">
            <a:srgbClr val="000000">
              <a:alpha val="3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5400000">
              <a:srgbClr val="000000">
                <a:alpha val="32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629DD1"/>
          </a:solidFill>
          <a:prstDash val="solid"/>
          <a:bevel/>
        </a:ln>
        <a:effectLst>
          <a:outerShdw sx="100000" sy="100000" kx="0" ky="0" algn="b" rotWithShape="0" blurRad="76200" dist="38100" dir="54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rgbClr val="629DD1"/>
          </a:solidFill>
          <a:prstDash val="solid"/>
          <a:bevel/>
        </a:ln>
        <a:effectLst>
          <a:outerShdw sx="100000" sy="100000" kx="0" ky="0" algn="b" rotWithShape="0" blurRad="63500" dist="12700" dir="5400000">
            <a:srgbClr val="000000">
              <a:alpha val="3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